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18"/>
  </p:notesMasterIdLst>
  <p:handoutMasterIdLst>
    <p:handoutMasterId r:id="rId19"/>
  </p:handoutMasterIdLst>
  <p:sldIdLst>
    <p:sldId id="328" r:id="rId2"/>
    <p:sldId id="331" r:id="rId3"/>
    <p:sldId id="285" r:id="rId4"/>
    <p:sldId id="287" r:id="rId5"/>
    <p:sldId id="938" r:id="rId6"/>
    <p:sldId id="941" r:id="rId7"/>
    <p:sldId id="943" r:id="rId8"/>
    <p:sldId id="942" r:id="rId9"/>
    <p:sldId id="954" r:id="rId10"/>
    <p:sldId id="944" r:id="rId11"/>
    <p:sldId id="940" r:id="rId12"/>
    <p:sldId id="951" r:id="rId13"/>
    <p:sldId id="952" r:id="rId14"/>
    <p:sldId id="953" r:id="rId15"/>
    <p:sldId id="936" r:id="rId16"/>
    <p:sldId id="937" r:id="rId17"/>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SU, LT [AAE]" initials="HL[" lastIdx="1" clrIdx="0">
    <p:extLst>
      <p:ext uri="{19B8F6BF-5375-455C-9EA6-DF929625EA0E}">
        <p15:presenceInfo xmlns:p15="http://schemas.microsoft.com/office/powerpoint/2012/main" userId="HSU, LT [AA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BFBF00"/>
    <a:srgbClr val="FF00FF"/>
    <a:srgbClr val="FFFF00"/>
    <a:srgbClr val="FFCCFF"/>
    <a:srgbClr val="33CCFF"/>
    <a:srgbClr val="00FF00"/>
    <a:srgbClr val="CC00CC"/>
    <a:srgbClr val="33CC3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淺色樣式 2 - 輔色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92" autoAdjust="0"/>
    <p:restoredTop sz="96349" autoAdjust="0"/>
  </p:normalViewPr>
  <p:slideViewPr>
    <p:cSldViewPr snapToGrid="0">
      <p:cViewPr varScale="1">
        <p:scale>
          <a:sx n="147" d="100"/>
          <a:sy n="147" d="100"/>
        </p:scale>
        <p:origin x="144" y="108"/>
      </p:cViewPr>
      <p:guideLst>
        <p:guide orient="horz" pos="2160"/>
        <p:guide pos="2880"/>
        <p:guide orient="horz" pos="162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101" d="100"/>
          <a:sy n="101" d="100"/>
        </p:scale>
        <p:origin x="-3552"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EC228C-D218-495D-A886-42F7DDB9C1A7}" type="datetimeFigureOut">
              <a:rPr lang="en-US" smtClean="0"/>
              <a:t>8/31/2021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40BF8D-4A40-4C2C-BEC7-DBCA88EC766F}" type="slidenum">
              <a:rPr lang="en-US" smtClean="0"/>
              <a:t>‹#›</a:t>
            </a:fld>
            <a:endParaRPr lang="en-US" dirty="0"/>
          </a:p>
        </p:txBody>
      </p:sp>
    </p:spTree>
    <p:extLst>
      <p:ext uri="{BB962C8B-B14F-4D97-AF65-F5344CB8AC3E}">
        <p14:creationId xmlns:p14="http://schemas.microsoft.com/office/powerpoint/2010/main" val="3291158338"/>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2.png>
</file>

<file path=ppt/media/image22.tiff>
</file>

<file path=ppt/media/image23.png>
</file>

<file path=ppt/media/image24.png>
</file>

<file path=ppt/media/image25.png>
</file>

<file path=ppt/media/image26.png>
</file>

<file path=ppt/media/image3.png>
</file>

<file path=ppt/media/image31.png>
</file>

<file path=ppt/media/image32.png>
</file>

<file path=ppt/media/image33.jpeg>
</file>

<file path=ppt/media/image34.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2D1E2F-BBAD-924A-9415-F9ADD5387FA4}" type="datetimeFigureOut">
              <a:rPr lang="en-US" smtClean="0"/>
              <a:t>8/31/2021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3CF019-A9A4-F541-B5AA-44003FB8F095}" type="slidenum">
              <a:rPr lang="en-US" smtClean="0"/>
              <a:t>‹#›</a:t>
            </a:fld>
            <a:endParaRPr lang="en-US" dirty="0"/>
          </a:p>
        </p:txBody>
      </p:sp>
    </p:spTree>
    <p:extLst>
      <p:ext uri="{BB962C8B-B14F-4D97-AF65-F5344CB8AC3E}">
        <p14:creationId xmlns:p14="http://schemas.microsoft.com/office/powerpoint/2010/main" val="36493200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3CF019-A9A4-F541-B5AA-44003FB8F095}" type="slidenum">
              <a:rPr lang="en-US" smtClean="0"/>
              <a:t>1</a:t>
            </a:fld>
            <a:endParaRPr lang="en-US"/>
          </a:p>
        </p:txBody>
      </p:sp>
    </p:spTree>
    <p:extLst>
      <p:ext uri="{BB962C8B-B14F-4D97-AF65-F5344CB8AC3E}">
        <p14:creationId xmlns:p14="http://schemas.microsoft.com/office/powerpoint/2010/main" val="18730733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447675" y="1963720"/>
            <a:ext cx="8248650" cy="1413794"/>
          </a:xfrm>
        </p:spPr>
        <p:txBody>
          <a:bodyPr>
            <a:normAutofit/>
          </a:bodyPr>
          <a:lstStyle>
            <a:lvl1pPr algn="ctr">
              <a:defRPr sz="3200">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cxnSp>
        <p:nvCxnSpPr>
          <p:cNvPr id="12" name="Straight Connector 11">
            <a:extLst>
              <a:ext uri="{FF2B5EF4-FFF2-40B4-BE49-F238E27FC236}">
                <a16:creationId xmlns:a16="http://schemas.microsoft.com/office/drawing/2014/main" id="{F0F7BA62-4CE2-48E1-AD5A-AD8D65D44F0C}"/>
              </a:ext>
            </a:extLst>
          </p:cNvPr>
          <p:cNvCxnSpPr>
            <a:cxnSpLocks/>
          </p:cNvCxnSpPr>
          <p:nvPr userDrawn="1"/>
        </p:nvCxnSpPr>
        <p:spPr>
          <a:xfrm>
            <a:off x="1377998" y="3220398"/>
            <a:ext cx="6354613"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rapezoid 10">
            <a:extLst>
              <a:ext uri="{FF2B5EF4-FFF2-40B4-BE49-F238E27FC236}">
                <a16:creationId xmlns:a16="http://schemas.microsoft.com/office/drawing/2014/main" id="{89FBF722-A205-42FE-9DE1-31909D4BA54D}"/>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aaelogo">
            <a:extLst>
              <a:ext uri="{FF2B5EF4-FFF2-40B4-BE49-F238E27FC236}">
                <a16:creationId xmlns:a16="http://schemas.microsoft.com/office/drawing/2014/main" id="{FA5753F5-0EC6-4704-91A8-EF63FCEFB102}"/>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C8A149C9-D594-44B8-8210-A5C949DCB9EB}"/>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13" name="文字版面配置區 12"/>
          <p:cNvSpPr>
            <a:spLocks noGrp="1"/>
          </p:cNvSpPr>
          <p:nvPr>
            <p:ph type="body" sz="quarter" idx="10"/>
          </p:nvPr>
        </p:nvSpPr>
        <p:spPr>
          <a:xfrm>
            <a:off x="447675" y="3342667"/>
            <a:ext cx="8248650" cy="939800"/>
          </a:xfrm>
        </p:spPr>
        <p:txBody>
          <a:bodyPr>
            <a:normAutofit/>
          </a:bodyPr>
          <a:lstStyle>
            <a:lvl1pPr marL="0" indent="0" algn="ctr">
              <a:buNone/>
              <a:defRPr sz="2400">
                <a:solidFill>
                  <a:schemeClr val="tx1">
                    <a:lumMod val="65000"/>
                    <a:lumOff val="35000"/>
                  </a:schemeClr>
                </a:solidFill>
                <a:latin typeface="Arial" panose="020B0604020202020204" pitchFamily="34" charset="0"/>
                <a:cs typeface="Arial" panose="020B0604020202020204" pitchFamily="34" charset="0"/>
              </a:defRPr>
            </a:lvl1pPr>
          </a:lstStyle>
          <a:p>
            <a:pPr lvl="0"/>
            <a:r>
              <a:rPr lang="zh-TW" altLang="en-US" dirty="0"/>
              <a:t>編輯母片文字樣式</a:t>
            </a:r>
            <a:endParaRPr lang="en-US" dirty="0"/>
          </a:p>
        </p:txBody>
      </p:sp>
    </p:spTree>
    <p:extLst>
      <p:ext uri="{BB962C8B-B14F-4D97-AF65-F5344CB8AC3E}">
        <p14:creationId xmlns:p14="http://schemas.microsoft.com/office/powerpoint/2010/main" val="15102443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Sub Topic">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447675" y="1963720"/>
            <a:ext cx="8248650" cy="1413794"/>
          </a:xfrm>
        </p:spPr>
        <p:txBody>
          <a:bodyPr>
            <a:normAutofit/>
          </a:bodyPr>
          <a:lstStyle>
            <a:lvl1pPr algn="l">
              <a:defRPr sz="4000">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cxnSp>
        <p:nvCxnSpPr>
          <p:cNvPr id="12" name="Straight Connector 11">
            <a:extLst>
              <a:ext uri="{FF2B5EF4-FFF2-40B4-BE49-F238E27FC236}">
                <a16:creationId xmlns:a16="http://schemas.microsoft.com/office/drawing/2014/main" id="{F0F7BA62-4CE2-48E1-AD5A-AD8D65D44F0C}"/>
              </a:ext>
            </a:extLst>
          </p:cNvPr>
          <p:cNvCxnSpPr>
            <a:cxnSpLocks/>
          </p:cNvCxnSpPr>
          <p:nvPr userDrawn="1"/>
        </p:nvCxnSpPr>
        <p:spPr>
          <a:xfrm>
            <a:off x="503926" y="3220398"/>
            <a:ext cx="6354613"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rapezoid 10">
            <a:extLst>
              <a:ext uri="{FF2B5EF4-FFF2-40B4-BE49-F238E27FC236}">
                <a16:creationId xmlns:a16="http://schemas.microsoft.com/office/drawing/2014/main" id="{89FBF722-A205-42FE-9DE1-31909D4BA54D}"/>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aaelogo">
            <a:extLst>
              <a:ext uri="{FF2B5EF4-FFF2-40B4-BE49-F238E27FC236}">
                <a16:creationId xmlns:a16="http://schemas.microsoft.com/office/drawing/2014/main" id="{FA5753F5-0EC6-4704-91A8-EF63FCEFB102}"/>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C8A149C9-D594-44B8-8210-A5C949DCB9EB}"/>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13" name="文字版面配置區 12"/>
          <p:cNvSpPr>
            <a:spLocks noGrp="1"/>
          </p:cNvSpPr>
          <p:nvPr>
            <p:ph type="body" sz="quarter" idx="10"/>
          </p:nvPr>
        </p:nvSpPr>
        <p:spPr>
          <a:xfrm>
            <a:off x="447675" y="3342667"/>
            <a:ext cx="8248650" cy="939800"/>
          </a:xfrm>
        </p:spPr>
        <p:txBody>
          <a:bodyPr>
            <a:normAutofit/>
          </a:bodyPr>
          <a:lstStyle>
            <a:lvl1pPr marL="0" indent="0" algn="l">
              <a:buNone/>
              <a:defRPr sz="3000">
                <a:solidFill>
                  <a:schemeClr val="tx1">
                    <a:lumMod val="65000"/>
                    <a:lumOff val="35000"/>
                  </a:schemeClr>
                </a:solidFill>
                <a:latin typeface="Arial" panose="020B0604020202020204" pitchFamily="34" charset="0"/>
                <a:cs typeface="Arial" panose="020B0604020202020204" pitchFamily="34" charset="0"/>
              </a:defRPr>
            </a:lvl1pPr>
          </a:lstStyle>
          <a:p>
            <a:pPr lvl="0"/>
            <a:r>
              <a:rPr lang="zh-TW" altLang="en-US" dirty="0"/>
              <a:t>編輯母片文字樣式</a:t>
            </a:r>
            <a:endParaRPr lang="en-US" dirty="0"/>
          </a:p>
        </p:txBody>
      </p:sp>
      <p:sp>
        <p:nvSpPr>
          <p:cNvPr id="16" name="Slide Number Placeholder 5"/>
          <p:cNvSpPr>
            <a:spLocks noGrp="1"/>
          </p:cNvSpPr>
          <p:nvPr>
            <p:ph type="sldNum" sz="quarter" idx="12"/>
          </p:nvPr>
        </p:nvSpPr>
        <p:spPr>
          <a:xfrm>
            <a:off x="8248516" y="4906687"/>
            <a:ext cx="959874" cy="223225"/>
          </a:xfrm>
        </p:spPr>
        <p:txBody>
          <a:bodyPr/>
          <a:lstStyle>
            <a:lvl1pPr>
              <a:defRPr>
                <a:solidFill>
                  <a:schemeClr val="bg1"/>
                </a:solidFill>
              </a:defRPr>
            </a:lvl1pPr>
          </a:lstStyle>
          <a:p>
            <a:fld id="{2B7B873C-A46E-4878-A014-BF36A57BE664}" type="slidenum">
              <a:rPr lang="en-US" smtClean="0"/>
              <a:pPr/>
              <a:t>‹#›</a:t>
            </a:fld>
            <a:endParaRPr lang="en-US" dirty="0"/>
          </a:p>
        </p:txBody>
      </p:sp>
    </p:spTree>
    <p:extLst>
      <p:ext uri="{BB962C8B-B14F-4D97-AF65-F5344CB8AC3E}">
        <p14:creationId xmlns:p14="http://schemas.microsoft.com/office/powerpoint/2010/main" val="1083195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Content Placeholder 2"/>
          <p:cNvSpPr>
            <a:spLocks noGrp="1"/>
          </p:cNvSpPr>
          <p:nvPr>
            <p:ph idx="1"/>
          </p:nvPr>
        </p:nvSpPr>
        <p:spPr>
          <a:xfrm>
            <a:off x="266700" y="1062507"/>
            <a:ext cx="8606844" cy="3747752"/>
          </a:xfrm>
        </p:spPr>
        <p:txBody>
          <a:bodyPr/>
          <a:lstStyle>
            <a:lvl1pPr marL="228600" indent="-228600">
              <a:buClrTx/>
              <a:buFont typeface="Arial" panose="020B0604020202020204" pitchFamily="34" charset="0"/>
              <a:buChar char="•"/>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66700" y="4894258"/>
            <a:ext cx="2057400" cy="223225"/>
          </a:xfrm>
        </p:spPr>
        <p:txBody>
          <a:bodyPr/>
          <a:lstStyle/>
          <a:p>
            <a:fld id="{94A9DFBF-4FBC-41B8-AE06-A6E4BE01C22C}" type="datetime1">
              <a:rPr lang="en-US" smtClean="0"/>
              <a:t>8/31/2021</a:t>
            </a:fld>
            <a:endParaRPr lang="en-US" dirty="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sp>
        <p:nvSpPr>
          <p:cNvPr id="18" name="Trapezoid 17">
            <a:extLst>
              <a:ext uri="{FF2B5EF4-FFF2-40B4-BE49-F238E27FC236}">
                <a16:creationId xmlns:a16="http://schemas.microsoft.com/office/drawing/2014/main" id="{7AC98031-2E2D-433C-A9BA-B0334A2F99C2}"/>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2" descr="aaelogo">
            <a:extLst>
              <a:ext uri="{FF2B5EF4-FFF2-40B4-BE49-F238E27FC236}">
                <a16:creationId xmlns:a16="http://schemas.microsoft.com/office/drawing/2014/main" id="{05F91851-798E-4B23-9928-AD471F92AB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7712E317-BCAF-4FE2-8E40-DFB2AD610274}"/>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6" name="Slide Number Placeholder 5"/>
          <p:cNvSpPr>
            <a:spLocks noGrp="1"/>
          </p:cNvSpPr>
          <p:nvPr>
            <p:ph type="sldNum" sz="quarter" idx="12"/>
          </p:nvPr>
        </p:nvSpPr>
        <p:spPr>
          <a:xfrm>
            <a:off x="8248516" y="4906687"/>
            <a:ext cx="959874" cy="223225"/>
          </a:xfrm>
        </p:spPr>
        <p:txBody>
          <a:bodyPr/>
          <a:lstStyle>
            <a:lvl1pPr>
              <a:defRPr>
                <a:solidFill>
                  <a:schemeClr val="bg1"/>
                </a:solidFill>
              </a:defRPr>
            </a:lvl1pPr>
          </a:lstStyle>
          <a:p>
            <a:fld id="{2B7B873C-A46E-4878-A014-BF36A57BE664}" type="slidenum">
              <a:rPr lang="en-US" smtClean="0"/>
              <a:pPr/>
              <a:t>‹#›</a:t>
            </a:fld>
            <a:endParaRPr lang="en-US" dirty="0"/>
          </a:p>
        </p:txBody>
      </p:sp>
      <p:sp>
        <p:nvSpPr>
          <p:cNvPr id="2" name="Title 1"/>
          <p:cNvSpPr>
            <a:spLocks noGrp="1"/>
          </p:cNvSpPr>
          <p:nvPr>
            <p:ph type="title"/>
          </p:nvPr>
        </p:nvSpPr>
        <p:spPr>
          <a:xfrm>
            <a:off x="266700" y="509586"/>
            <a:ext cx="8606844" cy="516556"/>
          </a:xfrm>
        </p:spPr>
        <p:txBody>
          <a:bodyPr>
            <a:noAutofit/>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074986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DF128C9D-0F09-46C1-8302-6260FEA13FC4}" type="datetimeFigureOut">
              <a:rPr lang="en-US" smtClean="0"/>
              <a:t>8/31/2021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DE1C65A-761D-4FFA-AE33-AC50FACBC5FE}" type="slidenum">
              <a:rPr lang="en-US" smtClean="0"/>
              <a:t>‹#›</a:t>
            </a:fld>
            <a:endParaRPr lang="en-US" dirty="0"/>
          </a:p>
        </p:txBody>
      </p:sp>
    </p:spTree>
    <p:extLst>
      <p:ext uri="{BB962C8B-B14F-4D97-AF65-F5344CB8AC3E}">
        <p14:creationId xmlns:p14="http://schemas.microsoft.com/office/powerpoint/2010/main" val="38158355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6700" y="654276"/>
            <a:ext cx="8248650" cy="141379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6700" y="2071687"/>
            <a:ext cx="8248650" cy="256103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6700" y="4767264"/>
            <a:ext cx="2057400" cy="223226"/>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D66FBDBF-6BDE-4472-A2D8-DC5C6148C16A}" type="datetime1">
              <a:rPr lang="en-US" smtClean="0"/>
              <a:t>8/31/2021</a:t>
            </a:fld>
            <a:endParaRPr lang="en-US" dirty="0"/>
          </a:p>
        </p:txBody>
      </p:sp>
      <p:sp>
        <p:nvSpPr>
          <p:cNvPr id="6" name="Slide Number Placeholder 5"/>
          <p:cNvSpPr>
            <a:spLocks noGrp="1"/>
          </p:cNvSpPr>
          <p:nvPr>
            <p:ph type="sldNum" sz="quarter" idx="4"/>
          </p:nvPr>
        </p:nvSpPr>
        <p:spPr>
          <a:xfrm>
            <a:off x="6457950" y="4767264"/>
            <a:ext cx="2057400" cy="223226"/>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2B7B873C-A46E-4878-A014-BF36A57BE664}" type="slidenum">
              <a:rPr lang="en-US" smtClean="0"/>
              <a:pPr/>
              <a:t>‹#›</a:t>
            </a:fld>
            <a:endParaRPr lang="en-US" dirty="0"/>
          </a:p>
        </p:txBody>
      </p:sp>
    </p:spTree>
    <p:extLst>
      <p:ext uri="{BB962C8B-B14F-4D97-AF65-F5344CB8AC3E}">
        <p14:creationId xmlns:p14="http://schemas.microsoft.com/office/powerpoint/2010/main" val="3826599288"/>
      </p:ext>
    </p:extLst>
  </p:cSld>
  <p:clrMap bg1="lt1" tx1="dk1" bg2="lt2" tx2="dk2" accent1="accent1" accent2="accent2" accent3="accent3" accent4="accent4" accent5="accent5" accent6="accent6" hlink="hlink" folHlink="folHlink"/>
  <p:sldLayoutIdLst>
    <p:sldLayoutId id="2147483663" r:id="rId1"/>
    <p:sldLayoutId id="2147483665" r:id="rId2"/>
    <p:sldLayoutId id="2147483664" r:id="rId3"/>
    <p:sldLayoutId id="2147483666" r:id="rId4"/>
  </p:sldLayoutIdLst>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hf hdr="0" ftr="0" dt="0"/>
  <p:txStyles>
    <p:titleStyle>
      <a:lvl1pPr algn="l" defTabSz="914400" rtl="0" eaLnBrk="1" latinLnBrk="0" hangingPunct="1">
        <a:lnSpc>
          <a:spcPct val="90000"/>
        </a:lnSpc>
        <a:spcBef>
          <a:spcPct val="0"/>
        </a:spcBef>
        <a:buNone/>
        <a:defRPr sz="4400" b="0" kern="1200">
          <a:solidFill>
            <a:srgbClr val="A5002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chemeClr val="tx1">
            <a:lumMod val="50000"/>
            <a:lumOff val="50000"/>
          </a:schemeClr>
        </a:buClr>
        <a:buFont typeface="Arial" panose="020B0604020202020204" pitchFamily="34" charset="0"/>
        <a:buChar char="&gt;"/>
        <a:defRPr sz="2800" kern="1200">
          <a:solidFill>
            <a:schemeClr val="tx1">
              <a:lumMod val="50000"/>
              <a:lumOff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2.png"/><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image" Target="../media/image5.jpeg"/><Relationship Id="rId1" Type="http://schemas.openxmlformats.org/officeDocument/2006/relationships/slideLayout" Target="../slideLayouts/slideLayout3.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jpeg"/><Relationship Id="rId2" Type="http://schemas.openxmlformats.org/officeDocument/2006/relationships/hyperlink" Target="https://www.youtube.com/watch?v=19h1g22hby8" TargetMode="External"/><Relationship Id="rId1" Type="http://schemas.openxmlformats.org/officeDocument/2006/relationships/slideLayout" Target="../slideLayouts/slideLayout3.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jpeg"/><Relationship Id="rId1" Type="http://schemas.openxmlformats.org/officeDocument/2006/relationships/slideLayout" Target="../slideLayouts/slideLayout3.xml"/><Relationship Id="rId5" Type="http://schemas.openxmlformats.org/officeDocument/2006/relationships/image" Target="../media/image20.emf"/><Relationship Id="rId4" Type="http://schemas.openxmlformats.org/officeDocument/2006/relationships/image" Target="../media/image19.emf"/></Relationships>
</file>

<file path=ppt/slides/_rels/slide7.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hyperlink" Target="https://ansperformance.eu/library/airbus-cost-index.pdf" TargetMode="Externa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 Id="rId4" Type="http://schemas.openxmlformats.org/officeDocument/2006/relationships/hyperlink" Target="https://ansperformance.eu/library/airbus-cost-index.pdf"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675" y="418353"/>
            <a:ext cx="8248650" cy="2959161"/>
          </a:xfrm>
        </p:spPr>
        <p:txBody>
          <a:bodyPr>
            <a:normAutofit/>
          </a:bodyPr>
          <a:lstStyle/>
          <a:p>
            <a:pPr>
              <a:lnSpc>
                <a:spcPct val="100000"/>
              </a:lnSpc>
            </a:pPr>
            <a:r>
              <a:rPr lang="en-US" altLang="zh-CN" sz="2800" dirty="0"/>
              <a:t>ENG1003 Freshman Seminar for Engineering</a:t>
            </a:r>
            <a:br>
              <a:rPr lang="en-US" altLang="zh-CN" sz="2800" dirty="0"/>
            </a:br>
            <a:r>
              <a:rPr lang="en-US" altLang="zh-TW" sz="2800" dirty="0"/>
              <a:t>AAE</a:t>
            </a:r>
            <a:r>
              <a:rPr lang="en-US" altLang="zh-CN" sz="2800" dirty="0"/>
              <a:t/>
            </a:r>
            <a:br>
              <a:rPr lang="en-US" altLang="zh-CN" sz="2800" dirty="0"/>
            </a:br>
            <a:r>
              <a:rPr lang="en-US" altLang="zh-CN" sz="2800" dirty="0"/>
              <a:t>Design of Path Planning Algorithm for Aircraft Operation</a:t>
            </a:r>
            <a:br>
              <a:rPr lang="en-US" altLang="zh-CN" sz="2800" dirty="0"/>
            </a:br>
            <a:r>
              <a:rPr lang="en-US" altLang="zh-CN" sz="2800" dirty="0"/>
              <a:t/>
            </a:r>
            <a:br>
              <a:rPr lang="en-US" altLang="zh-CN" sz="2800" dirty="0"/>
            </a:br>
            <a:r>
              <a:rPr lang="en-US" altLang="zh-CN" sz="2400" dirty="0"/>
              <a:t>Week 3: Introduction to Path Planning, Python and GitHub</a:t>
            </a:r>
            <a:endParaRPr lang="en-US" sz="2800" dirty="0"/>
          </a:p>
        </p:txBody>
      </p:sp>
      <p:sp>
        <p:nvSpPr>
          <p:cNvPr id="3" name="Text Placeholder 2"/>
          <p:cNvSpPr>
            <a:spLocks noGrp="1"/>
          </p:cNvSpPr>
          <p:nvPr>
            <p:ph type="body" sz="quarter" idx="10"/>
          </p:nvPr>
        </p:nvSpPr>
        <p:spPr>
          <a:xfrm>
            <a:off x="447675" y="3427486"/>
            <a:ext cx="8248650" cy="1545323"/>
          </a:xfrm>
        </p:spPr>
        <p:txBody>
          <a:bodyPr>
            <a:normAutofit lnSpcReduction="10000"/>
          </a:bodyPr>
          <a:lstStyle/>
          <a:p>
            <a:r>
              <a:rPr lang="en-US" altLang="zh-TW" sz="2800" dirty="0" err="1">
                <a:solidFill>
                  <a:schemeClr val="tx1"/>
                </a:solidFill>
              </a:rPr>
              <a:t>Dr</a:t>
            </a:r>
            <a:r>
              <a:rPr lang="en-US" altLang="zh-TW" sz="2800" dirty="0">
                <a:solidFill>
                  <a:schemeClr val="tx1"/>
                </a:solidFill>
              </a:rPr>
              <a:t> </a:t>
            </a:r>
            <a:r>
              <a:rPr lang="en-US" altLang="zh-HK" sz="2800" dirty="0">
                <a:solidFill>
                  <a:schemeClr val="tx1"/>
                </a:solidFill>
              </a:rPr>
              <a:t>Li-Ta Hsu</a:t>
            </a:r>
            <a:r>
              <a:rPr lang="zh-TW" altLang="en-US" sz="2800" dirty="0">
                <a:solidFill>
                  <a:schemeClr val="tx1"/>
                </a:solidFill>
              </a:rPr>
              <a:t> </a:t>
            </a:r>
            <a:r>
              <a:rPr lang="en-US" altLang="zh-TW" sz="2800" dirty="0">
                <a:solidFill>
                  <a:schemeClr val="tx1"/>
                </a:solidFill>
              </a:rPr>
              <a:t>and </a:t>
            </a:r>
            <a:r>
              <a:rPr lang="en-US" altLang="zh-TW" sz="2800" dirty="0" err="1">
                <a:solidFill>
                  <a:schemeClr val="tx1"/>
                </a:solidFill>
              </a:rPr>
              <a:t>Dr</a:t>
            </a:r>
            <a:r>
              <a:rPr lang="en-US" altLang="zh-TW" sz="2800" dirty="0">
                <a:solidFill>
                  <a:schemeClr val="tx1"/>
                </a:solidFill>
              </a:rPr>
              <a:t> Weisong Wen</a:t>
            </a:r>
            <a:endParaRPr lang="en-US" altLang="zh-HK" sz="2800" dirty="0">
              <a:solidFill>
                <a:schemeClr val="tx1"/>
              </a:solidFill>
            </a:endParaRPr>
          </a:p>
          <a:p>
            <a:r>
              <a:rPr lang="en-US" altLang="zh-TW" sz="2600" dirty="0">
                <a:solidFill>
                  <a:schemeClr val="tx1"/>
                </a:solidFill>
              </a:rPr>
              <a:t>Assisted by </a:t>
            </a:r>
          </a:p>
          <a:p>
            <a:r>
              <a:rPr lang="en-US" altLang="zh-TW" sz="1900" dirty="0">
                <a:solidFill>
                  <a:schemeClr val="tx1"/>
                </a:solidFill>
              </a:rPr>
              <a:t>Man </a:t>
            </a:r>
            <a:r>
              <a:rPr lang="en-US" altLang="zh-TW" sz="1900" dirty="0" err="1">
                <a:solidFill>
                  <a:schemeClr val="tx1"/>
                </a:solidFill>
              </a:rPr>
              <a:t>Hei</a:t>
            </a:r>
            <a:r>
              <a:rPr lang="en-US" altLang="zh-TW" sz="1900" dirty="0">
                <a:solidFill>
                  <a:schemeClr val="tx1"/>
                </a:solidFill>
              </a:rPr>
              <a:t> CHENG (Melvin), </a:t>
            </a:r>
            <a:r>
              <a:rPr lang="en-HK" altLang="zh-TW" sz="1900" dirty="0">
                <a:solidFill>
                  <a:schemeClr val="tx1"/>
                </a:solidFill>
              </a:rPr>
              <a:t>Miss </a:t>
            </a:r>
            <a:r>
              <a:rPr lang="en-HK" altLang="zh-TW" sz="1900" dirty="0" err="1">
                <a:solidFill>
                  <a:schemeClr val="tx1"/>
                </a:solidFill>
              </a:rPr>
              <a:t>Hiu</a:t>
            </a:r>
            <a:r>
              <a:rPr lang="en-HK" altLang="zh-TW" sz="1900" dirty="0">
                <a:solidFill>
                  <a:schemeClr val="tx1"/>
                </a:solidFill>
              </a:rPr>
              <a:t> Yi HO (Queenie), Miss Yan Tung LEUNG (Nikki)</a:t>
            </a:r>
            <a:endParaRPr lang="en-US" altLang="zh-TW" sz="1900" dirty="0">
              <a:solidFill>
                <a:schemeClr val="tx1"/>
              </a:solidFill>
            </a:endParaRPr>
          </a:p>
        </p:txBody>
      </p:sp>
    </p:spTree>
    <p:extLst>
      <p:ext uri="{BB962C8B-B14F-4D97-AF65-F5344CB8AC3E}">
        <p14:creationId xmlns:p14="http://schemas.microsoft.com/office/powerpoint/2010/main" val="3564666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81AB83AB-2D8E-4510-926D-3CFF76759C96}"/>
              </a:ext>
            </a:extLst>
          </p:cNvPr>
          <p:cNvSpPr>
            <a:spLocks noGrp="1"/>
          </p:cNvSpPr>
          <p:nvPr>
            <p:ph type="sldNum" sz="quarter" idx="12"/>
          </p:nvPr>
        </p:nvSpPr>
        <p:spPr/>
        <p:txBody>
          <a:bodyPr/>
          <a:lstStyle/>
          <a:p>
            <a:fld id="{2B7B873C-A46E-4878-A014-BF36A57BE664}" type="slidenum">
              <a:rPr lang="en-US" smtClean="0"/>
              <a:pPr/>
              <a:t>10</a:t>
            </a:fld>
            <a:endParaRPr lang="en-US" dirty="0"/>
          </a:p>
        </p:txBody>
      </p:sp>
      <p:sp>
        <p:nvSpPr>
          <p:cNvPr id="4" name="標題 3">
            <a:extLst>
              <a:ext uri="{FF2B5EF4-FFF2-40B4-BE49-F238E27FC236}">
                <a16:creationId xmlns:a16="http://schemas.microsoft.com/office/drawing/2014/main" id="{E39F4C26-4DD4-4F0C-A181-EB0EB780AD5F}"/>
              </a:ext>
            </a:extLst>
          </p:cNvPr>
          <p:cNvSpPr>
            <a:spLocks noGrp="1"/>
          </p:cNvSpPr>
          <p:nvPr>
            <p:ph type="title"/>
          </p:nvPr>
        </p:nvSpPr>
        <p:spPr/>
        <p:txBody>
          <a:bodyPr/>
          <a:lstStyle/>
          <a:p>
            <a:r>
              <a:rPr lang="en-US" altLang="zh-TW" dirty="0"/>
              <a:t>Aircraft Operation in Flight Control System</a:t>
            </a:r>
            <a:endParaRPr lang="zh-HK" altLang="en-US" dirty="0"/>
          </a:p>
        </p:txBody>
      </p:sp>
      <p:pic>
        <p:nvPicPr>
          <p:cNvPr id="10" name="內容版面配置區 9">
            <a:extLst>
              <a:ext uri="{FF2B5EF4-FFF2-40B4-BE49-F238E27FC236}">
                <a16:creationId xmlns:a16="http://schemas.microsoft.com/office/drawing/2014/main" id="{1182F754-3519-4FE8-A288-7F118D9662CE}"/>
              </a:ext>
            </a:extLst>
          </p:cNvPr>
          <p:cNvPicPr>
            <a:picLocks noGrp="1" noChangeAspect="1"/>
          </p:cNvPicPr>
          <p:nvPr>
            <p:ph idx="1"/>
          </p:nvPr>
        </p:nvPicPr>
        <p:blipFill>
          <a:blip r:embed="rId2"/>
          <a:stretch>
            <a:fillRect/>
          </a:stretch>
        </p:blipFill>
        <p:spPr>
          <a:xfrm>
            <a:off x="359540" y="1156094"/>
            <a:ext cx="8607425" cy="3679611"/>
          </a:xfrm>
          <a:solidFill>
            <a:schemeClr val="bg1"/>
          </a:solidFill>
        </p:spPr>
      </p:pic>
      <p:sp>
        <p:nvSpPr>
          <p:cNvPr id="11" name="Rectangle 7">
            <a:extLst>
              <a:ext uri="{FF2B5EF4-FFF2-40B4-BE49-F238E27FC236}">
                <a16:creationId xmlns:a16="http://schemas.microsoft.com/office/drawing/2014/main" id="{C48ED436-77CF-46C2-A2F3-0DB747975BF3}"/>
              </a:ext>
            </a:extLst>
          </p:cNvPr>
          <p:cNvSpPr/>
          <p:nvPr/>
        </p:nvSpPr>
        <p:spPr>
          <a:xfrm>
            <a:off x="4812705" y="6615218"/>
            <a:ext cx="107768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FBW</a:t>
            </a:r>
          </a:p>
        </p:txBody>
      </p:sp>
      <p:sp>
        <p:nvSpPr>
          <p:cNvPr id="12" name="Rectangle 8">
            <a:extLst>
              <a:ext uri="{FF2B5EF4-FFF2-40B4-BE49-F238E27FC236}">
                <a16:creationId xmlns:a16="http://schemas.microsoft.com/office/drawing/2014/main" id="{5B5EAB85-DA39-4D8F-BBEA-0FF4593E44D7}"/>
              </a:ext>
            </a:extLst>
          </p:cNvPr>
          <p:cNvSpPr/>
          <p:nvPr/>
        </p:nvSpPr>
        <p:spPr>
          <a:xfrm>
            <a:off x="2617872" y="6615218"/>
            <a:ext cx="107768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Autopilot</a:t>
            </a:r>
          </a:p>
        </p:txBody>
      </p:sp>
      <p:sp>
        <p:nvSpPr>
          <p:cNvPr id="13" name="Rectangle 9">
            <a:extLst>
              <a:ext uri="{FF2B5EF4-FFF2-40B4-BE49-F238E27FC236}">
                <a16:creationId xmlns:a16="http://schemas.microsoft.com/office/drawing/2014/main" id="{DEFE22D0-4A4B-489E-8D7B-7D3349CE8CC7}"/>
              </a:ext>
            </a:extLst>
          </p:cNvPr>
          <p:cNvSpPr/>
          <p:nvPr/>
        </p:nvSpPr>
        <p:spPr>
          <a:xfrm>
            <a:off x="413094" y="6615218"/>
            <a:ext cx="82501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FMS</a:t>
            </a:r>
          </a:p>
        </p:txBody>
      </p:sp>
      <p:sp>
        <p:nvSpPr>
          <p:cNvPr id="14" name="Rectangle 10">
            <a:extLst>
              <a:ext uri="{FF2B5EF4-FFF2-40B4-BE49-F238E27FC236}">
                <a16:creationId xmlns:a16="http://schemas.microsoft.com/office/drawing/2014/main" id="{0764690E-45B4-4262-9D82-B76001837BCD}"/>
              </a:ext>
            </a:extLst>
          </p:cNvPr>
          <p:cNvSpPr/>
          <p:nvPr/>
        </p:nvSpPr>
        <p:spPr>
          <a:xfrm>
            <a:off x="6406101" y="6615218"/>
            <a:ext cx="1387928"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Flight Mechanics</a:t>
            </a:r>
          </a:p>
        </p:txBody>
      </p:sp>
      <p:sp>
        <p:nvSpPr>
          <p:cNvPr id="15" name="Rectangle 11">
            <a:extLst>
              <a:ext uri="{FF2B5EF4-FFF2-40B4-BE49-F238E27FC236}">
                <a16:creationId xmlns:a16="http://schemas.microsoft.com/office/drawing/2014/main" id="{8675721B-8CDB-4522-AAA4-54C7AE9BA281}"/>
              </a:ext>
            </a:extLst>
          </p:cNvPr>
          <p:cNvSpPr/>
          <p:nvPr/>
        </p:nvSpPr>
        <p:spPr>
          <a:xfrm>
            <a:off x="8414514" y="6615218"/>
            <a:ext cx="1104902"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Integration</a:t>
            </a:r>
          </a:p>
        </p:txBody>
      </p:sp>
      <p:sp>
        <p:nvSpPr>
          <p:cNvPr id="16" name="Rectangle 12">
            <a:extLst>
              <a:ext uri="{FF2B5EF4-FFF2-40B4-BE49-F238E27FC236}">
                <a16:creationId xmlns:a16="http://schemas.microsoft.com/office/drawing/2014/main" id="{89E9F447-82D3-438B-A9FD-570B43171A17}"/>
              </a:ext>
            </a:extLst>
          </p:cNvPr>
          <p:cNvSpPr/>
          <p:nvPr/>
        </p:nvSpPr>
        <p:spPr>
          <a:xfrm>
            <a:off x="9960284" y="6615218"/>
            <a:ext cx="1910444"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Position, Velocity and Rotation of the Aircraft </a:t>
            </a:r>
          </a:p>
        </p:txBody>
      </p:sp>
      <p:cxnSp>
        <p:nvCxnSpPr>
          <p:cNvPr id="17" name="Straight Arrow Connector 13">
            <a:extLst>
              <a:ext uri="{FF2B5EF4-FFF2-40B4-BE49-F238E27FC236}">
                <a16:creationId xmlns:a16="http://schemas.microsoft.com/office/drawing/2014/main" id="{2529B524-D38E-4811-91CE-EB55E61D1C03}"/>
              </a:ext>
            </a:extLst>
          </p:cNvPr>
          <p:cNvCxnSpPr>
            <a:stCxn id="13" idx="3"/>
            <a:endCxn id="36" idx="2"/>
          </p:cNvCxnSpPr>
          <p:nvPr/>
        </p:nvCxnSpPr>
        <p:spPr>
          <a:xfrm>
            <a:off x="1238109" y="6914576"/>
            <a:ext cx="570140" cy="17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5">
            <a:extLst>
              <a:ext uri="{FF2B5EF4-FFF2-40B4-BE49-F238E27FC236}">
                <a16:creationId xmlns:a16="http://schemas.microsoft.com/office/drawing/2014/main" id="{0B228B6E-5D5F-432F-9FB9-C56FC8CE8DCC}"/>
              </a:ext>
            </a:extLst>
          </p:cNvPr>
          <p:cNvCxnSpPr>
            <a:stCxn id="12" idx="3"/>
            <a:endCxn id="28" idx="2"/>
          </p:cNvCxnSpPr>
          <p:nvPr/>
        </p:nvCxnSpPr>
        <p:spPr>
          <a:xfrm flipV="1">
            <a:off x="3695558" y="6912195"/>
            <a:ext cx="385084" cy="23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E355E3C-1FFF-4EB3-9CD7-0342F8401308}"/>
              </a:ext>
            </a:extLst>
          </p:cNvPr>
          <p:cNvCxnSpPr>
            <a:stCxn id="11" idx="3"/>
            <a:endCxn id="14" idx="1"/>
          </p:cNvCxnSpPr>
          <p:nvPr/>
        </p:nvCxnSpPr>
        <p:spPr>
          <a:xfrm>
            <a:off x="5890391" y="6914576"/>
            <a:ext cx="51571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21">
            <a:extLst>
              <a:ext uri="{FF2B5EF4-FFF2-40B4-BE49-F238E27FC236}">
                <a16:creationId xmlns:a16="http://schemas.microsoft.com/office/drawing/2014/main" id="{F9A8B1E3-2B24-4AEA-9562-E93030295055}"/>
              </a:ext>
            </a:extLst>
          </p:cNvPr>
          <p:cNvCxnSpPr>
            <a:stCxn id="14" idx="3"/>
            <a:endCxn id="15" idx="1"/>
          </p:cNvCxnSpPr>
          <p:nvPr/>
        </p:nvCxnSpPr>
        <p:spPr>
          <a:xfrm>
            <a:off x="7794028" y="6914576"/>
            <a:ext cx="620486"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4">
            <a:extLst>
              <a:ext uri="{FF2B5EF4-FFF2-40B4-BE49-F238E27FC236}">
                <a16:creationId xmlns:a16="http://schemas.microsoft.com/office/drawing/2014/main" id="{6525727C-36E7-4858-8F02-A07A0CF11DC8}"/>
              </a:ext>
            </a:extLst>
          </p:cNvPr>
          <p:cNvCxnSpPr>
            <a:stCxn id="15" idx="3"/>
            <a:endCxn id="16" idx="1"/>
          </p:cNvCxnSpPr>
          <p:nvPr/>
        </p:nvCxnSpPr>
        <p:spPr>
          <a:xfrm>
            <a:off x="9519415" y="6914576"/>
            <a:ext cx="4408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7">
            <a:extLst>
              <a:ext uri="{FF2B5EF4-FFF2-40B4-BE49-F238E27FC236}">
                <a16:creationId xmlns:a16="http://schemas.microsoft.com/office/drawing/2014/main" id="{68BC839F-EEDE-4BD6-A7A5-73E08744EF24}"/>
              </a:ext>
            </a:extLst>
          </p:cNvPr>
          <p:cNvCxnSpPr>
            <a:cxnSpLocks/>
            <a:stCxn id="35" idx="7"/>
            <a:endCxn id="30" idx="3"/>
          </p:cNvCxnSpPr>
          <p:nvPr/>
        </p:nvCxnSpPr>
        <p:spPr>
          <a:xfrm rot="5400000">
            <a:off x="7138707" y="6941811"/>
            <a:ext cx="970960" cy="944546"/>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9">
            <a:extLst>
              <a:ext uri="{FF2B5EF4-FFF2-40B4-BE49-F238E27FC236}">
                <a16:creationId xmlns:a16="http://schemas.microsoft.com/office/drawing/2014/main" id="{AAC1AA43-50DC-496A-BF33-519CDD9C9426}"/>
              </a:ext>
            </a:extLst>
          </p:cNvPr>
          <p:cNvSpPr/>
          <p:nvPr/>
        </p:nvSpPr>
        <p:spPr>
          <a:xfrm>
            <a:off x="-1659870" y="6615218"/>
            <a:ext cx="703148"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Pilot</a:t>
            </a:r>
          </a:p>
        </p:txBody>
      </p:sp>
      <p:cxnSp>
        <p:nvCxnSpPr>
          <p:cNvPr id="24" name="Straight Arrow Connector 30">
            <a:extLst>
              <a:ext uri="{FF2B5EF4-FFF2-40B4-BE49-F238E27FC236}">
                <a16:creationId xmlns:a16="http://schemas.microsoft.com/office/drawing/2014/main" id="{8DE90B51-CA6D-4B67-9CAB-EA85AD053849}"/>
              </a:ext>
            </a:extLst>
          </p:cNvPr>
          <p:cNvCxnSpPr>
            <a:stCxn id="23" idx="3"/>
            <a:endCxn id="50" idx="2"/>
          </p:cNvCxnSpPr>
          <p:nvPr/>
        </p:nvCxnSpPr>
        <p:spPr>
          <a:xfrm>
            <a:off x="-956722" y="6914576"/>
            <a:ext cx="527192" cy="13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33">
            <a:extLst>
              <a:ext uri="{FF2B5EF4-FFF2-40B4-BE49-F238E27FC236}">
                <a16:creationId xmlns:a16="http://schemas.microsoft.com/office/drawing/2014/main" id="{05E8DDA3-B113-4B3E-82BD-7CE0647AB43D}"/>
              </a:ext>
            </a:extLst>
          </p:cNvPr>
          <p:cNvCxnSpPr>
            <a:cxnSpLocks/>
            <a:stCxn id="37" idx="1"/>
            <a:endCxn id="36" idx="4"/>
          </p:cNvCxnSpPr>
          <p:nvPr/>
        </p:nvCxnSpPr>
        <p:spPr>
          <a:xfrm rot="10800000">
            <a:off x="1993987" y="7102029"/>
            <a:ext cx="3624940" cy="1662688"/>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1027">
            <a:extLst>
              <a:ext uri="{FF2B5EF4-FFF2-40B4-BE49-F238E27FC236}">
                <a16:creationId xmlns:a16="http://schemas.microsoft.com/office/drawing/2014/main" id="{EB0FB432-713D-40EF-9220-7FDE7EC0056B}"/>
              </a:ext>
            </a:extLst>
          </p:cNvPr>
          <p:cNvCxnSpPr>
            <a:stCxn id="27" idx="2"/>
            <a:endCxn id="13" idx="0"/>
          </p:cNvCxnSpPr>
          <p:nvPr/>
        </p:nvCxnSpPr>
        <p:spPr>
          <a:xfrm>
            <a:off x="823562" y="6307341"/>
            <a:ext cx="2041" cy="3078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39">
            <a:extLst>
              <a:ext uri="{FF2B5EF4-FFF2-40B4-BE49-F238E27FC236}">
                <a16:creationId xmlns:a16="http://schemas.microsoft.com/office/drawing/2014/main" id="{CA83E4CC-1127-44DE-A123-D14C02BF955A}"/>
              </a:ext>
            </a:extLst>
          </p:cNvPr>
          <p:cNvSpPr/>
          <p:nvPr/>
        </p:nvSpPr>
        <p:spPr>
          <a:xfrm>
            <a:off x="411053" y="5708626"/>
            <a:ext cx="82501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Database</a:t>
            </a:r>
          </a:p>
        </p:txBody>
      </p:sp>
      <p:sp>
        <p:nvSpPr>
          <p:cNvPr id="28" name="Flowchart: Summing Junction 1033">
            <a:extLst>
              <a:ext uri="{FF2B5EF4-FFF2-40B4-BE49-F238E27FC236}">
                <a16:creationId xmlns:a16="http://schemas.microsoft.com/office/drawing/2014/main" id="{36367DDE-4F2B-429D-8B0C-350EC4D4FB6C}"/>
              </a:ext>
            </a:extLst>
          </p:cNvPr>
          <p:cNvSpPr/>
          <p:nvPr/>
        </p:nvSpPr>
        <p:spPr>
          <a:xfrm>
            <a:off x="4080642" y="6726457"/>
            <a:ext cx="371475" cy="371475"/>
          </a:xfrm>
          <a:prstGeom prst="flowChartSummingJuncti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29" name="Straight Arrow Connector 48">
            <a:extLst>
              <a:ext uri="{FF2B5EF4-FFF2-40B4-BE49-F238E27FC236}">
                <a16:creationId xmlns:a16="http://schemas.microsoft.com/office/drawing/2014/main" id="{51402416-0FAF-4F9A-83FD-5ECBAD0A107F}"/>
              </a:ext>
            </a:extLst>
          </p:cNvPr>
          <p:cNvCxnSpPr>
            <a:stCxn id="28" idx="6"/>
            <a:endCxn id="11" idx="1"/>
          </p:cNvCxnSpPr>
          <p:nvPr/>
        </p:nvCxnSpPr>
        <p:spPr>
          <a:xfrm>
            <a:off x="4452117" y="6912195"/>
            <a:ext cx="360588" cy="23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53">
            <a:extLst>
              <a:ext uri="{FF2B5EF4-FFF2-40B4-BE49-F238E27FC236}">
                <a16:creationId xmlns:a16="http://schemas.microsoft.com/office/drawing/2014/main" id="{C26120AD-85FF-482E-A1D7-5AFF221817C1}"/>
              </a:ext>
            </a:extLst>
          </p:cNvPr>
          <p:cNvSpPr/>
          <p:nvPr/>
        </p:nvSpPr>
        <p:spPr>
          <a:xfrm>
            <a:off x="5609401" y="7600206"/>
            <a:ext cx="1542513"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Gyroscopes</a:t>
            </a:r>
          </a:p>
        </p:txBody>
      </p:sp>
      <p:cxnSp>
        <p:nvCxnSpPr>
          <p:cNvPr id="31" name="Elbow Connector 55">
            <a:extLst>
              <a:ext uri="{FF2B5EF4-FFF2-40B4-BE49-F238E27FC236}">
                <a16:creationId xmlns:a16="http://schemas.microsoft.com/office/drawing/2014/main" id="{E9DF9B56-D165-4801-9887-7AC2013C9C43}"/>
              </a:ext>
            </a:extLst>
          </p:cNvPr>
          <p:cNvCxnSpPr>
            <a:cxnSpLocks/>
            <a:stCxn id="30" idx="1"/>
            <a:endCxn id="28" idx="4"/>
          </p:cNvCxnSpPr>
          <p:nvPr/>
        </p:nvCxnSpPr>
        <p:spPr>
          <a:xfrm rot="10800000">
            <a:off x="4266381" y="7097932"/>
            <a:ext cx="1343021" cy="801632"/>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1048">
            <a:extLst>
              <a:ext uri="{FF2B5EF4-FFF2-40B4-BE49-F238E27FC236}">
                <a16:creationId xmlns:a16="http://schemas.microsoft.com/office/drawing/2014/main" id="{4E50F02F-2BB3-42D8-BBDF-BF01085EF01D}"/>
              </a:ext>
            </a:extLst>
          </p:cNvPr>
          <p:cNvSpPr txBox="1"/>
          <p:nvPr/>
        </p:nvSpPr>
        <p:spPr>
          <a:xfrm>
            <a:off x="3631102" y="5565087"/>
            <a:ext cx="1287576" cy="715581"/>
          </a:xfrm>
          <a:prstGeom prst="rect">
            <a:avLst/>
          </a:prstGeom>
          <a:solidFill>
            <a:schemeClr val="bg1"/>
          </a:solidFill>
          <a:ln>
            <a:solidFill>
              <a:schemeClr val="tx1"/>
            </a:solidFill>
            <a:prstDash val="dash"/>
          </a:ln>
        </p:spPr>
        <p:txBody>
          <a:bodyPr wrap="square" rtlCol="0">
            <a:spAutoFit/>
          </a:bodyPr>
          <a:lstStyle/>
          <a:p>
            <a:r>
              <a:rPr lang="en-US" sz="1350" dirty="0">
                <a:latin typeface="Times New Roman" panose="02020603050405020304" pitchFamily="18" charset="0"/>
                <a:cs typeface="Times New Roman" panose="02020603050405020304" pitchFamily="18" charset="0"/>
              </a:rPr>
              <a:t>Desired Pitch, Yaw and Roll Angles</a:t>
            </a:r>
          </a:p>
        </p:txBody>
      </p:sp>
      <p:sp>
        <p:nvSpPr>
          <p:cNvPr id="33" name="TextBox 64">
            <a:extLst>
              <a:ext uri="{FF2B5EF4-FFF2-40B4-BE49-F238E27FC236}">
                <a16:creationId xmlns:a16="http://schemas.microsoft.com/office/drawing/2014/main" id="{6BCC2E8E-46A3-42F0-B116-7CA866972D00}"/>
              </a:ext>
            </a:extLst>
          </p:cNvPr>
          <p:cNvSpPr txBox="1"/>
          <p:nvPr/>
        </p:nvSpPr>
        <p:spPr>
          <a:xfrm>
            <a:off x="5784936" y="5568735"/>
            <a:ext cx="1875239" cy="715581"/>
          </a:xfrm>
          <a:prstGeom prst="rect">
            <a:avLst/>
          </a:prstGeom>
          <a:solidFill>
            <a:schemeClr val="bg1"/>
          </a:solidFill>
          <a:ln>
            <a:solidFill>
              <a:schemeClr val="tx1"/>
            </a:solidFill>
            <a:prstDash val="dash"/>
          </a:ln>
        </p:spPr>
        <p:txBody>
          <a:bodyPr wrap="square" rtlCol="0">
            <a:spAutoFit/>
          </a:bodyPr>
          <a:lstStyle/>
          <a:p>
            <a:r>
              <a:rPr lang="en-US" sz="1350" dirty="0">
                <a:latin typeface="Times New Roman" panose="02020603050405020304" pitchFamily="18" charset="0"/>
                <a:cs typeface="Times New Roman" panose="02020603050405020304" pitchFamily="18" charset="0"/>
              </a:rPr>
              <a:t>Change of Elevator, Rudder and Ailerons Positions</a:t>
            </a:r>
          </a:p>
        </p:txBody>
      </p:sp>
      <p:sp>
        <p:nvSpPr>
          <p:cNvPr id="34" name="TextBox 68">
            <a:extLst>
              <a:ext uri="{FF2B5EF4-FFF2-40B4-BE49-F238E27FC236}">
                <a16:creationId xmlns:a16="http://schemas.microsoft.com/office/drawing/2014/main" id="{AF5A4892-36AC-4C9B-86E8-1EE232CE96DB}"/>
              </a:ext>
            </a:extLst>
          </p:cNvPr>
          <p:cNvSpPr txBox="1"/>
          <p:nvPr/>
        </p:nvSpPr>
        <p:spPr>
          <a:xfrm>
            <a:off x="7794028" y="5572350"/>
            <a:ext cx="1875239" cy="715581"/>
          </a:xfrm>
          <a:prstGeom prst="rect">
            <a:avLst/>
          </a:prstGeom>
          <a:solidFill>
            <a:schemeClr val="bg1"/>
          </a:solidFill>
          <a:ln>
            <a:solidFill>
              <a:schemeClr val="tx1"/>
            </a:solidFill>
            <a:prstDash val="dash"/>
          </a:ln>
        </p:spPr>
        <p:txBody>
          <a:bodyPr wrap="square" rtlCol="0">
            <a:spAutoFit/>
          </a:bodyPr>
          <a:lstStyle/>
          <a:p>
            <a:r>
              <a:rPr lang="en-US" sz="1350" dirty="0">
                <a:latin typeface="Times New Roman" panose="02020603050405020304" pitchFamily="18" charset="0"/>
                <a:cs typeface="Times New Roman" panose="02020603050405020304" pitchFamily="18" charset="0"/>
              </a:rPr>
              <a:t>Change of Pitch, Yaw and Roll Angles</a:t>
            </a:r>
          </a:p>
          <a:p>
            <a:endParaRPr lang="en-US" sz="1350" dirty="0">
              <a:latin typeface="Times New Roman" panose="02020603050405020304" pitchFamily="18" charset="0"/>
              <a:cs typeface="Times New Roman" panose="02020603050405020304" pitchFamily="18" charset="0"/>
            </a:endParaRPr>
          </a:p>
        </p:txBody>
      </p:sp>
      <p:sp>
        <p:nvSpPr>
          <p:cNvPr id="35" name="Oval 1053">
            <a:extLst>
              <a:ext uri="{FF2B5EF4-FFF2-40B4-BE49-F238E27FC236}">
                <a16:creationId xmlns:a16="http://schemas.microsoft.com/office/drawing/2014/main" id="{31882703-2D9F-41B9-ADC7-A0F2F28C2427}"/>
              </a:ext>
            </a:extLst>
          </p:cNvPr>
          <p:cNvSpPr/>
          <p:nvPr/>
        </p:nvSpPr>
        <p:spPr>
          <a:xfrm flipV="1">
            <a:off x="8067193" y="6899337"/>
            <a:ext cx="34289" cy="3428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6" name="Flowchart: Summing Junction 77">
            <a:extLst>
              <a:ext uri="{FF2B5EF4-FFF2-40B4-BE49-F238E27FC236}">
                <a16:creationId xmlns:a16="http://schemas.microsoft.com/office/drawing/2014/main" id="{118F0A6D-7A23-4A14-B1B4-2792E2D95B6A}"/>
              </a:ext>
            </a:extLst>
          </p:cNvPr>
          <p:cNvSpPr/>
          <p:nvPr/>
        </p:nvSpPr>
        <p:spPr>
          <a:xfrm>
            <a:off x="1808249" y="6730554"/>
            <a:ext cx="371475" cy="371475"/>
          </a:xfrm>
          <a:prstGeom prst="flowChartSummingJuncti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7" name="Rectangle 80">
            <a:extLst>
              <a:ext uri="{FF2B5EF4-FFF2-40B4-BE49-F238E27FC236}">
                <a16:creationId xmlns:a16="http://schemas.microsoft.com/office/drawing/2014/main" id="{F781C115-6EA1-497C-A909-43BD1A89D2CC}"/>
              </a:ext>
            </a:extLst>
          </p:cNvPr>
          <p:cNvSpPr/>
          <p:nvPr/>
        </p:nvSpPr>
        <p:spPr>
          <a:xfrm>
            <a:off x="5618927" y="8465359"/>
            <a:ext cx="156905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350" dirty="0">
                <a:solidFill>
                  <a:schemeClr val="tx1"/>
                </a:solidFill>
                <a:latin typeface="Times New Roman" panose="02020603050405020304" pitchFamily="18" charset="0"/>
                <a:cs typeface="Times New Roman" panose="02020603050405020304" pitchFamily="18" charset="0"/>
              </a:rPr>
              <a:t>Air Data Sensors/Computer</a:t>
            </a:r>
            <a:endParaRPr lang="en-US" sz="1350" dirty="0">
              <a:solidFill>
                <a:schemeClr val="tx1"/>
              </a:solidFill>
              <a:latin typeface="Times New Roman" panose="02020603050405020304" pitchFamily="18" charset="0"/>
              <a:cs typeface="Times New Roman" panose="02020603050405020304" pitchFamily="18" charset="0"/>
            </a:endParaRPr>
          </a:p>
        </p:txBody>
      </p:sp>
      <p:cxnSp>
        <p:nvCxnSpPr>
          <p:cNvPr id="38" name="Elbow Connector 82">
            <a:extLst>
              <a:ext uri="{FF2B5EF4-FFF2-40B4-BE49-F238E27FC236}">
                <a16:creationId xmlns:a16="http://schemas.microsoft.com/office/drawing/2014/main" id="{9AE8EF30-DCDF-4D6B-9E19-7455D7DA1F2A}"/>
              </a:ext>
            </a:extLst>
          </p:cNvPr>
          <p:cNvCxnSpPr>
            <a:cxnSpLocks/>
            <a:stCxn id="16" idx="2"/>
            <a:endCxn id="37" idx="3"/>
          </p:cNvCxnSpPr>
          <p:nvPr/>
        </p:nvCxnSpPr>
        <p:spPr>
          <a:xfrm rot="5400000">
            <a:off x="8276353" y="6125564"/>
            <a:ext cx="1550784" cy="372752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86">
            <a:extLst>
              <a:ext uri="{FF2B5EF4-FFF2-40B4-BE49-F238E27FC236}">
                <a16:creationId xmlns:a16="http://schemas.microsoft.com/office/drawing/2014/main" id="{082FC340-C77C-45ED-BEB3-ED8580609EB4}"/>
              </a:ext>
            </a:extLst>
          </p:cNvPr>
          <p:cNvCxnSpPr>
            <a:stCxn id="36" idx="6"/>
            <a:endCxn id="12" idx="1"/>
          </p:cNvCxnSpPr>
          <p:nvPr/>
        </p:nvCxnSpPr>
        <p:spPr>
          <a:xfrm flipV="1">
            <a:off x="2179724" y="6914576"/>
            <a:ext cx="438149" cy="17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89">
            <a:extLst>
              <a:ext uri="{FF2B5EF4-FFF2-40B4-BE49-F238E27FC236}">
                <a16:creationId xmlns:a16="http://schemas.microsoft.com/office/drawing/2014/main" id="{D822AC86-966B-4624-919F-0D7BDE65BF69}"/>
              </a:ext>
            </a:extLst>
          </p:cNvPr>
          <p:cNvSpPr txBox="1"/>
          <p:nvPr/>
        </p:nvSpPr>
        <p:spPr>
          <a:xfrm>
            <a:off x="1261158" y="5572351"/>
            <a:ext cx="1449257" cy="715581"/>
          </a:xfrm>
          <a:prstGeom prst="rect">
            <a:avLst/>
          </a:prstGeom>
          <a:solidFill>
            <a:schemeClr val="bg1"/>
          </a:solidFill>
          <a:ln>
            <a:solidFill>
              <a:schemeClr val="tx1"/>
            </a:solidFill>
            <a:prstDash val="dash"/>
          </a:ln>
        </p:spPr>
        <p:txBody>
          <a:bodyPr wrap="square" rtlCol="0">
            <a:spAutoFit/>
          </a:bodyPr>
          <a:lstStyle/>
          <a:p>
            <a:r>
              <a:rPr lang="en-US" sz="1350" dirty="0">
                <a:latin typeface="Times New Roman" panose="02020603050405020304" pitchFamily="18" charset="0"/>
                <a:cs typeface="Times New Roman" panose="02020603050405020304" pitchFamily="18" charset="0"/>
              </a:rPr>
              <a:t>Desired </a:t>
            </a:r>
            <a:r>
              <a:rPr lang="en-US" altLang="zh-TW" sz="1350" dirty="0">
                <a:latin typeface="Times New Roman" panose="02020603050405020304" pitchFamily="18" charset="0"/>
                <a:cs typeface="Times New Roman" panose="02020603050405020304" pitchFamily="18" charset="0"/>
              </a:rPr>
              <a:t>Speed, Height and Heading</a:t>
            </a:r>
            <a:endParaRPr lang="en-US" sz="1350" dirty="0">
              <a:latin typeface="Times New Roman" panose="02020603050405020304" pitchFamily="18" charset="0"/>
              <a:cs typeface="Times New Roman" panose="02020603050405020304" pitchFamily="18" charset="0"/>
            </a:endParaRPr>
          </a:p>
        </p:txBody>
      </p:sp>
      <p:sp>
        <p:nvSpPr>
          <p:cNvPr id="41" name="TextBox 90">
            <a:extLst>
              <a:ext uri="{FF2B5EF4-FFF2-40B4-BE49-F238E27FC236}">
                <a16:creationId xmlns:a16="http://schemas.microsoft.com/office/drawing/2014/main" id="{78FE3138-1B6F-4E28-AABD-F5CCD82F5803}"/>
              </a:ext>
            </a:extLst>
          </p:cNvPr>
          <p:cNvSpPr txBox="1"/>
          <p:nvPr/>
        </p:nvSpPr>
        <p:spPr>
          <a:xfrm>
            <a:off x="-964127" y="5572351"/>
            <a:ext cx="1316586" cy="923330"/>
          </a:xfrm>
          <a:prstGeom prst="rect">
            <a:avLst/>
          </a:prstGeom>
          <a:solidFill>
            <a:schemeClr val="bg1"/>
          </a:solidFill>
          <a:ln>
            <a:solidFill>
              <a:schemeClr val="tx1"/>
            </a:solidFill>
            <a:prstDash val="dash"/>
          </a:ln>
        </p:spPr>
        <p:txBody>
          <a:bodyPr wrap="square" rtlCol="0">
            <a:spAutoFit/>
          </a:bodyPr>
          <a:lstStyle/>
          <a:p>
            <a:r>
              <a:rPr lang="en-US" sz="1350" dirty="0">
                <a:latin typeface="Times New Roman" panose="02020603050405020304" pitchFamily="18" charset="0"/>
                <a:cs typeface="Times New Roman" panose="02020603050405020304" pitchFamily="18" charset="0"/>
              </a:rPr>
              <a:t>Desired </a:t>
            </a:r>
            <a:r>
              <a:rPr lang="en-US" altLang="zh-TW" sz="1350" dirty="0">
                <a:latin typeface="Times New Roman" panose="02020603050405020304" pitchFamily="18" charset="0"/>
                <a:cs typeface="Times New Roman" panose="02020603050405020304" pitchFamily="18" charset="0"/>
              </a:rPr>
              <a:t>Waypoints, Destination and More</a:t>
            </a:r>
            <a:endParaRPr lang="en-US" sz="1350" dirty="0">
              <a:latin typeface="Times New Roman" panose="02020603050405020304" pitchFamily="18" charset="0"/>
              <a:cs typeface="Times New Roman" panose="02020603050405020304" pitchFamily="18" charset="0"/>
            </a:endParaRPr>
          </a:p>
        </p:txBody>
      </p:sp>
      <p:sp>
        <p:nvSpPr>
          <p:cNvPr id="42" name="Rectangle 98">
            <a:extLst>
              <a:ext uri="{FF2B5EF4-FFF2-40B4-BE49-F238E27FC236}">
                <a16:creationId xmlns:a16="http://schemas.microsoft.com/office/drawing/2014/main" id="{6DB3DDD2-3DFA-4731-8F32-973FEFF870E6}"/>
              </a:ext>
            </a:extLst>
          </p:cNvPr>
          <p:cNvSpPr/>
          <p:nvPr/>
        </p:nvSpPr>
        <p:spPr>
          <a:xfrm>
            <a:off x="5609403" y="9405352"/>
            <a:ext cx="156905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350" dirty="0">
                <a:solidFill>
                  <a:schemeClr val="tx1"/>
                </a:solidFill>
                <a:latin typeface="Times New Roman" panose="02020603050405020304" pitchFamily="18" charset="0"/>
                <a:cs typeface="Times New Roman" panose="02020603050405020304" pitchFamily="18" charset="0"/>
              </a:rPr>
              <a:t>Magnetometer/</a:t>
            </a:r>
          </a:p>
          <a:p>
            <a:pPr algn="ctr"/>
            <a:r>
              <a:rPr lang="en-US" altLang="zh-TW" sz="1350" dirty="0">
                <a:solidFill>
                  <a:schemeClr val="tx1"/>
                </a:solidFill>
                <a:latin typeface="Times New Roman" panose="02020603050405020304" pitchFamily="18" charset="0"/>
                <a:cs typeface="Times New Roman" panose="02020603050405020304" pitchFamily="18" charset="0"/>
              </a:rPr>
              <a:t>AHRS/IRS/GPS</a:t>
            </a:r>
            <a:endParaRPr lang="en-US" sz="1350" dirty="0">
              <a:solidFill>
                <a:schemeClr val="tx1"/>
              </a:solidFill>
              <a:latin typeface="Times New Roman" panose="02020603050405020304" pitchFamily="18" charset="0"/>
              <a:cs typeface="Times New Roman" panose="02020603050405020304" pitchFamily="18" charset="0"/>
            </a:endParaRPr>
          </a:p>
        </p:txBody>
      </p:sp>
      <p:cxnSp>
        <p:nvCxnSpPr>
          <p:cNvPr id="43" name="Elbow Connector 99">
            <a:extLst>
              <a:ext uri="{FF2B5EF4-FFF2-40B4-BE49-F238E27FC236}">
                <a16:creationId xmlns:a16="http://schemas.microsoft.com/office/drawing/2014/main" id="{EDBE4D8F-6CDA-4AB4-8D62-7E8D51882307}"/>
              </a:ext>
            </a:extLst>
          </p:cNvPr>
          <p:cNvCxnSpPr>
            <a:cxnSpLocks/>
            <a:stCxn id="16" idx="2"/>
            <a:endCxn id="42" idx="3"/>
          </p:cNvCxnSpPr>
          <p:nvPr/>
        </p:nvCxnSpPr>
        <p:spPr>
          <a:xfrm rot="5400000">
            <a:off x="7801595" y="6590798"/>
            <a:ext cx="2490777" cy="3737047"/>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102">
            <a:extLst>
              <a:ext uri="{FF2B5EF4-FFF2-40B4-BE49-F238E27FC236}">
                <a16:creationId xmlns:a16="http://schemas.microsoft.com/office/drawing/2014/main" id="{6718F36C-07D0-4E9A-BBA5-98512A3D6218}"/>
              </a:ext>
            </a:extLst>
          </p:cNvPr>
          <p:cNvCxnSpPr>
            <a:cxnSpLocks/>
            <a:stCxn id="45" idx="1"/>
            <a:endCxn id="50" idx="4"/>
          </p:cNvCxnSpPr>
          <p:nvPr/>
        </p:nvCxnSpPr>
        <p:spPr>
          <a:xfrm rot="10800000">
            <a:off x="-243792" y="7101705"/>
            <a:ext cx="5846050" cy="356560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5" name="Rectangle 103">
            <a:extLst>
              <a:ext uri="{FF2B5EF4-FFF2-40B4-BE49-F238E27FC236}">
                <a16:creationId xmlns:a16="http://schemas.microsoft.com/office/drawing/2014/main" id="{B3664C4D-BDCC-4E5A-8427-2EB5C102CCC3}"/>
              </a:ext>
            </a:extLst>
          </p:cNvPr>
          <p:cNvSpPr/>
          <p:nvPr/>
        </p:nvSpPr>
        <p:spPr>
          <a:xfrm>
            <a:off x="5602258" y="10367949"/>
            <a:ext cx="156905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350" dirty="0">
                <a:solidFill>
                  <a:schemeClr val="tx1"/>
                </a:solidFill>
                <a:latin typeface="Times New Roman" panose="02020603050405020304" pitchFamily="18" charset="0"/>
                <a:cs typeface="Times New Roman" panose="02020603050405020304" pitchFamily="18" charset="0"/>
              </a:rPr>
              <a:t>GPS/VOR/DME</a:t>
            </a:r>
            <a:endParaRPr lang="en-US" sz="1350" dirty="0">
              <a:solidFill>
                <a:schemeClr val="tx1"/>
              </a:solidFill>
              <a:latin typeface="Times New Roman" panose="02020603050405020304" pitchFamily="18" charset="0"/>
              <a:cs typeface="Times New Roman" panose="02020603050405020304" pitchFamily="18" charset="0"/>
            </a:endParaRPr>
          </a:p>
        </p:txBody>
      </p:sp>
      <p:cxnSp>
        <p:nvCxnSpPr>
          <p:cNvPr id="46" name="Elbow Connector 104">
            <a:extLst>
              <a:ext uri="{FF2B5EF4-FFF2-40B4-BE49-F238E27FC236}">
                <a16:creationId xmlns:a16="http://schemas.microsoft.com/office/drawing/2014/main" id="{68BD15C6-28AF-4287-9918-B945B5D48BC2}"/>
              </a:ext>
            </a:extLst>
          </p:cNvPr>
          <p:cNvCxnSpPr>
            <a:cxnSpLocks/>
            <a:stCxn id="16" idx="2"/>
            <a:endCxn id="45" idx="3"/>
          </p:cNvCxnSpPr>
          <p:nvPr/>
        </p:nvCxnSpPr>
        <p:spPr>
          <a:xfrm rot="5400000">
            <a:off x="7316723" y="7068524"/>
            <a:ext cx="3453374" cy="3744192"/>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107">
            <a:extLst>
              <a:ext uri="{FF2B5EF4-FFF2-40B4-BE49-F238E27FC236}">
                <a16:creationId xmlns:a16="http://schemas.microsoft.com/office/drawing/2014/main" id="{5926D981-AB3B-49D9-B724-00498432E5F0}"/>
              </a:ext>
            </a:extLst>
          </p:cNvPr>
          <p:cNvCxnSpPr>
            <a:cxnSpLocks/>
            <a:stCxn id="48" idx="1"/>
            <a:endCxn id="23" idx="2"/>
          </p:cNvCxnSpPr>
          <p:nvPr/>
        </p:nvCxnSpPr>
        <p:spPr>
          <a:xfrm rot="10800000">
            <a:off x="-1308296" y="7213933"/>
            <a:ext cx="6910554" cy="4329650"/>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8" name="Rectangle 108">
            <a:extLst>
              <a:ext uri="{FF2B5EF4-FFF2-40B4-BE49-F238E27FC236}">
                <a16:creationId xmlns:a16="http://schemas.microsoft.com/office/drawing/2014/main" id="{CAF1EB06-56C9-461A-9772-8C5703E61358}"/>
              </a:ext>
            </a:extLst>
          </p:cNvPr>
          <p:cNvSpPr/>
          <p:nvPr/>
        </p:nvSpPr>
        <p:spPr>
          <a:xfrm>
            <a:off x="5602258" y="11244225"/>
            <a:ext cx="1606696"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sz="1350" dirty="0">
                <a:solidFill>
                  <a:schemeClr val="tx1"/>
                </a:solidFill>
                <a:latin typeface="Times New Roman" panose="02020603050405020304" pitchFamily="18" charset="0"/>
                <a:cs typeface="Times New Roman" panose="02020603050405020304" pitchFamily="18" charset="0"/>
              </a:rPr>
              <a:t>VHF/HF by ATC</a:t>
            </a:r>
          </a:p>
          <a:p>
            <a:pPr algn="ctr"/>
            <a:r>
              <a:rPr lang="en-US" sz="1350" dirty="0">
                <a:solidFill>
                  <a:schemeClr val="tx1"/>
                </a:solidFill>
                <a:latin typeface="Times New Roman" panose="02020603050405020304" pitchFamily="18" charset="0"/>
                <a:cs typeface="Times New Roman" panose="02020603050405020304" pitchFamily="18" charset="0"/>
              </a:rPr>
              <a:t>ADS-B/TCAS</a:t>
            </a:r>
          </a:p>
        </p:txBody>
      </p:sp>
      <p:cxnSp>
        <p:nvCxnSpPr>
          <p:cNvPr id="49" name="Elbow Connector 109">
            <a:extLst>
              <a:ext uri="{FF2B5EF4-FFF2-40B4-BE49-F238E27FC236}">
                <a16:creationId xmlns:a16="http://schemas.microsoft.com/office/drawing/2014/main" id="{8F8C68B5-6298-4907-9C3F-6013223ACA00}"/>
              </a:ext>
            </a:extLst>
          </p:cNvPr>
          <p:cNvCxnSpPr>
            <a:cxnSpLocks/>
            <a:endCxn id="48" idx="3"/>
          </p:cNvCxnSpPr>
          <p:nvPr/>
        </p:nvCxnSpPr>
        <p:spPr>
          <a:xfrm rot="5400000">
            <a:off x="7178387" y="7806452"/>
            <a:ext cx="3767699" cy="370656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Flowchart: Summing Junction 111">
            <a:extLst>
              <a:ext uri="{FF2B5EF4-FFF2-40B4-BE49-F238E27FC236}">
                <a16:creationId xmlns:a16="http://schemas.microsoft.com/office/drawing/2014/main" id="{0DE9152F-687F-42AC-BDC3-CFAA8EB95CEF}"/>
              </a:ext>
            </a:extLst>
          </p:cNvPr>
          <p:cNvSpPr/>
          <p:nvPr/>
        </p:nvSpPr>
        <p:spPr>
          <a:xfrm>
            <a:off x="-429530" y="6730229"/>
            <a:ext cx="371475" cy="371475"/>
          </a:xfrm>
          <a:prstGeom prst="flowChartSummingJuncti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51" name="Straight Arrow Connector 113">
            <a:extLst>
              <a:ext uri="{FF2B5EF4-FFF2-40B4-BE49-F238E27FC236}">
                <a16:creationId xmlns:a16="http://schemas.microsoft.com/office/drawing/2014/main" id="{05403E96-4974-46B6-8C3F-0C97695F6A92}"/>
              </a:ext>
            </a:extLst>
          </p:cNvPr>
          <p:cNvCxnSpPr>
            <a:stCxn id="50" idx="6"/>
            <a:endCxn id="13" idx="1"/>
          </p:cNvCxnSpPr>
          <p:nvPr/>
        </p:nvCxnSpPr>
        <p:spPr>
          <a:xfrm flipV="1">
            <a:off x="-58055" y="6914576"/>
            <a:ext cx="471149" cy="139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119">
            <a:extLst>
              <a:ext uri="{FF2B5EF4-FFF2-40B4-BE49-F238E27FC236}">
                <a16:creationId xmlns:a16="http://schemas.microsoft.com/office/drawing/2014/main" id="{86491C6C-E327-4252-B502-1F6DBDFC1C14}"/>
              </a:ext>
            </a:extLst>
          </p:cNvPr>
          <p:cNvCxnSpPr>
            <a:stCxn id="53" idx="3"/>
            <a:endCxn id="23" idx="1"/>
          </p:cNvCxnSpPr>
          <p:nvPr/>
        </p:nvCxnSpPr>
        <p:spPr>
          <a:xfrm>
            <a:off x="-2146322" y="6914576"/>
            <a:ext cx="48645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Rectangle 122">
            <a:extLst>
              <a:ext uri="{FF2B5EF4-FFF2-40B4-BE49-F238E27FC236}">
                <a16:creationId xmlns:a16="http://schemas.microsoft.com/office/drawing/2014/main" id="{7120DF7F-63C7-4BE8-B4F6-6BD3B08AA307}"/>
              </a:ext>
            </a:extLst>
          </p:cNvPr>
          <p:cNvSpPr/>
          <p:nvPr/>
        </p:nvSpPr>
        <p:spPr>
          <a:xfrm>
            <a:off x="-2849471" y="6615218"/>
            <a:ext cx="703148" cy="598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solidFill>
                  <a:schemeClr val="tx1"/>
                </a:solidFill>
                <a:latin typeface="Times New Roman" panose="02020603050405020304" pitchFamily="18" charset="0"/>
                <a:cs typeface="Times New Roman" panose="02020603050405020304" pitchFamily="18" charset="0"/>
              </a:rPr>
              <a:t>Airline Plan</a:t>
            </a:r>
          </a:p>
        </p:txBody>
      </p:sp>
      <p:cxnSp>
        <p:nvCxnSpPr>
          <p:cNvPr id="54" name="Elbow Connector 134">
            <a:extLst>
              <a:ext uri="{FF2B5EF4-FFF2-40B4-BE49-F238E27FC236}">
                <a16:creationId xmlns:a16="http://schemas.microsoft.com/office/drawing/2014/main" id="{D85CA3B6-D97B-45D8-B3EA-B6C27908E4F5}"/>
              </a:ext>
            </a:extLst>
          </p:cNvPr>
          <p:cNvCxnSpPr>
            <a:cxnSpLocks/>
            <a:stCxn id="42" idx="1"/>
            <a:endCxn id="36" idx="4"/>
          </p:cNvCxnSpPr>
          <p:nvPr/>
        </p:nvCxnSpPr>
        <p:spPr>
          <a:xfrm rot="10800000">
            <a:off x="1993987" y="7102030"/>
            <a:ext cx="3615416" cy="2602681"/>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Connector 94">
            <a:extLst>
              <a:ext uri="{FF2B5EF4-FFF2-40B4-BE49-F238E27FC236}">
                <a16:creationId xmlns:a16="http://schemas.microsoft.com/office/drawing/2014/main" id="{C8AA51B2-FD22-4F96-BB33-E39C53B11440}"/>
              </a:ext>
            </a:extLst>
          </p:cNvPr>
          <p:cNvCxnSpPr/>
          <p:nvPr/>
        </p:nvCxnSpPr>
        <p:spPr>
          <a:xfrm>
            <a:off x="-693126" y="6494347"/>
            <a:ext cx="0" cy="43200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144">
            <a:extLst>
              <a:ext uri="{FF2B5EF4-FFF2-40B4-BE49-F238E27FC236}">
                <a16:creationId xmlns:a16="http://schemas.microsoft.com/office/drawing/2014/main" id="{EDA0FE12-12FF-44D9-8C7B-7A4CBA5170E2}"/>
              </a:ext>
            </a:extLst>
          </p:cNvPr>
          <p:cNvCxnSpPr/>
          <p:nvPr/>
        </p:nvCxnSpPr>
        <p:spPr>
          <a:xfrm>
            <a:off x="1550011" y="6355574"/>
            <a:ext cx="0" cy="51928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7" name="Straight Connector 145">
            <a:extLst>
              <a:ext uri="{FF2B5EF4-FFF2-40B4-BE49-F238E27FC236}">
                <a16:creationId xmlns:a16="http://schemas.microsoft.com/office/drawing/2014/main" id="{40B74978-011A-452F-854B-6D859AA8CE4A}"/>
              </a:ext>
            </a:extLst>
          </p:cNvPr>
          <p:cNvCxnSpPr/>
          <p:nvPr/>
        </p:nvCxnSpPr>
        <p:spPr>
          <a:xfrm>
            <a:off x="3950311" y="6307341"/>
            <a:ext cx="0" cy="51928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8" name="Straight Connector 148">
            <a:extLst>
              <a:ext uri="{FF2B5EF4-FFF2-40B4-BE49-F238E27FC236}">
                <a16:creationId xmlns:a16="http://schemas.microsoft.com/office/drawing/2014/main" id="{6EDC7909-9EAD-4AD1-AE1E-CE6A9F195FBE}"/>
              </a:ext>
            </a:extLst>
          </p:cNvPr>
          <p:cNvCxnSpPr/>
          <p:nvPr/>
        </p:nvCxnSpPr>
        <p:spPr>
          <a:xfrm>
            <a:off x="6150586" y="6355574"/>
            <a:ext cx="0" cy="51928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cxnSp>
        <p:nvCxnSpPr>
          <p:cNvPr id="59" name="Straight Connector 149">
            <a:extLst>
              <a:ext uri="{FF2B5EF4-FFF2-40B4-BE49-F238E27FC236}">
                <a16:creationId xmlns:a16="http://schemas.microsoft.com/office/drawing/2014/main" id="{C313EB94-FD0D-4F2D-8C14-7F86C5B4A302}"/>
              </a:ext>
            </a:extLst>
          </p:cNvPr>
          <p:cNvCxnSpPr/>
          <p:nvPr/>
        </p:nvCxnSpPr>
        <p:spPr>
          <a:xfrm>
            <a:off x="8067193" y="6257585"/>
            <a:ext cx="0" cy="519289"/>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0" name="矩形 59">
            <a:extLst>
              <a:ext uri="{FF2B5EF4-FFF2-40B4-BE49-F238E27FC236}">
                <a16:creationId xmlns:a16="http://schemas.microsoft.com/office/drawing/2014/main" id="{7A0E5A78-3C2C-4FD9-A646-83E839BE1CEC}"/>
              </a:ext>
            </a:extLst>
          </p:cNvPr>
          <p:cNvSpPr/>
          <p:nvPr/>
        </p:nvSpPr>
        <p:spPr>
          <a:xfrm>
            <a:off x="167639" y="1026143"/>
            <a:ext cx="2099311" cy="1336058"/>
          </a:xfrm>
          <a:prstGeom prst="rect">
            <a:avLst/>
          </a:prstGeom>
          <a:solidFill>
            <a:srgbClr val="FF0000">
              <a:alpha val="2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3" name="文字方塊 62">
            <a:extLst>
              <a:ext uri="{FF2B5EF4-FFF2-40B4-BE49-F238E27FC236}">
                <a16:creationId xmlns:a16="http://schemas.microsoft.com/office/drawing/2014/main" id="{B87A6F77-7108-4157-9084-1767459A316D}"/>
              </a:ext>
            </a:extLst>
          </p:cNvPr>
          <p:cNvSpPr txBox="1"/>
          <p:nvPr/>
        </p:nvSpPr>
        <p:spPr>
          <a:xfrm>
            <a:off x="177035" y="1089516"/>
            <a:ext cx="1186543" cy="307777"/>
          </a:xfrm>
          <a:prstGeom prst="rect">
            <a:avLst/>
          </a:prstGeom>
          <a:noFill/>
        </p:spPr>
        <p:txBody>
          <a:bodyPr wrap="none" rtlCol="0">
            <a:spAutoFit/>
          </a:bodyPr>
          <a:lstStyle/>
          <a:p>
            <a:r>
              <a:rPr lang="en-US" altLang="zh-TW" sz="1400" dirty="0">
                <a:solidFill>
                  <a:srgbClr val="FF0000"/>
                </a:solidFill>
                <a:latin typeface="Times New Roman" panose="02020603050405020304" pitchFamily="18" charset="0"/>
                <a:cs typeface="Times New Roman" panose="02020603050405020304" pitchFamily="18" charset="0"/>
              </a:rPr>
              <a:t>Path Planning</a:t>
            </a:r>
            <a:endParaRPr lang="zh-HK" altLang="en-US" sz="1400" dirty="0">
              <a:solidFill>
                <a:srgbClr val="FF0000"/>
              </a:solidFill>
              <a:latin typeface="Times New Roman" panose="02020603050405020304" pitchFamily="18" charset="0"/>
              <a:cs typeface="Times New Roman" panose="02020603050405020304" pitchFamily="18" charset="0"/>
            </a:endParaRPr>
          </a:p>
        </p:txBody>
      </p:sp>
      <p:sp>
        <p:nvSpPr>
          <p:cNvPr id="64" name="矩形 63">
            <a:extLst>
              <a:ext uri="{FF2B5EF4-FFF2-40B4-BE49-F238E27FC236}">
                <a16:creationId xmlns:a16="http://schemas.microsoft.com/office/drawing/2014/main" id="{8EAA9446-BC41-4F49-B2FC-DD792D6A194B}"/>
              </a:ext>
            </a:extLst>
          </p:cNvPr>
          <p:cNvSpPr/>
          <p:nvPr/>
        </p:nvSpPr>
        <p:spPr>
          <a:xfrm>
            <a:off x="5678615" y="1711771"/>
            <a:ext cx="981265" cy="481024"/>
          </a:xfrm>
          <a:prstGeom prst="rect">
            <a:avLst/>
          </a:prstGeom>
          <a:solidFill>
            <a:srgbClr val="00B050">
              <a:alpha val="20000"/>
            </a:srgbClr>
          </a:solid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pic>
        <p:nvPicPr>
          <p:cNvPr id="67" name="圖片 66">
            <a:extLst>
              <a:ext uri="{FF2B5EF4-FFF2-40B4-BE49-F238E27FC236}">
                <a16:creationId xmlns:a16="http://schemas.microsoft.com/office/drawing/2014/main" id="{79470137-9BE8-482A-8D41-2ADF166D46F9}"/>
              </a:ext>
            </a:extLst>
          </p:cNvPr>
          <p:cNvPicPr>
            <a:picLocks noChangeAspect="1"/>
          </p:cNvPicPr>
          <p:nvPr/>
        </p:nvPicPr>
        <p:blipFill>
          <a:blip r:embed="rId3"/>
          <a:stretch>
            <a:fillRect/>
          </a:stretch>
        </p:blipFill>
        <p:spPr>
          <a:xfrm>
            <a:off x="838718" y="2726225"/>
            <a:ext cx="3120160" cy="2136153"/>
          </a:xfrm>
          <a:prstGeom prst="rect">
            <a:avLst/>
          </a:prstGeom>
          <a:solidFill>
            <a:schemeClr val="bg1"/>
          </a:solidFill>
          <a:ln w="38100">
            <a:solidFill>
              <a:srgbClr val="00B050"/>
            </a:solidFill>
          </a:ln>
        </p:spPr>
      </p:pic>
    </p:spTree>
    <p:extLst>
      <p:ext uri="{BB962C8B-B14F-4D97-AF65-F5344CB8AC3E}">
        <p14:creationId xmlns:p14="http://schemas.microsoft.com/office/powerpoint/2010/main" val="2030820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3" grpId="0"/>
      <p:bldP spid="6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內容版面配置區 5">
            <a:extLst>
              <a:ext uri="{FF2B5EF4-FFF2-40B4-BE49-F238E27FC236}">
                <a16:creationId xmlns:a16="http://schemas.microsoft.com/office/drawing/2014/main" id="{D4A4C6EC-B348-4FE9-A193-E29E39E8CC99}"/>
              </a:ext>
            </a:extLst>
          </p:cNvPr>
          <p:cNvPicPr>
            <a:picLocks noGrp="1" noChangeAspect="1"/>
          </p:cNvPicPr>
          <p:nvPr>
            <p:ph idx="1"/>
          </p:nvPr>
        </p:nvPicPr>
        <p:blipFill rotWithShape="1">
          <a:blip r:embed="rId2"/>
          <a:srcRect l="7847" b="22451"/>
          <a:stretch/>
        </p:blipFill>
        <p:spPr>
          <a:xfrm>
            <a:off x="4711716" y="509586"/>
            <a:ext cx="4317984" cy="4565334"/>
          </a:xfrm>
          <a:prstGeom prst="rect">
            <a:avLst/>
          </a:prstGeom>
          <a:solidFill>
            <a:schemeClr val="bg1"/>
          </a:solidFill>
        </p:spPr>
      </p:pic>
      <p:sp>
        <p:nvSpPr>
          <p:cNvPr id="3" name="投影片編號版面配置區 2">
            <a:extLst>
              <a:ext uri="{FF2B5EF4-FFF2-40B4-BE49-F238E27FC236}">
                <a16:creationId xmlns:a16="http://schemas.microsoft.com/office/drawing/2014/main" id="{ABFC5081-252D-4D0C-81CC-7FF871343492}"/>
              </a:ext>
            </a:extLst>
          </p:cNvPr>
          <p:cNvSpPr>
            <a:spLocks noGrp="1"/>
          </p:cNvSpPr>
          <p:nvPr>
            <p:ph type="sldNum" sz="quarter" idx="12"/>
          </p:nvPr>
        </p:nvSpPr>
        <p:spPr/>
        <p:txBody>
          <a:bodyPr/>
          <a:lstStyle/>
          <a:p>
            <a:fld id="{2B7B873C-A46E-4878-A014-BF36A57BE664}" type="slidenum">
              <a:rPr lang="en-US" smtClean="0"/>
              <a:pPr/>
              <a:t>11</a:t>
            </a:fld>
            <a:endParaRPr lang="en-US" dirty="0"/>
          </a:p>
        </p:txBody>
      </p:sp>
      <p:sp>
        <p:nvSpPr>
          <p:cNvPr id="4" name="標題 3">
            <a:extLst>
              <a:ext uri="{FF2B5EF4-FFF2-40B4-BE49-F238E27FC236}">
                <a16:creationId xmlns:a16="http://schemas.microsoft.com/office/drawing/2014/main" id="{019876FF-7C76-489F-BB9B-42D045C81424}"/>
              </a:ext>
            </a:extLst>
          </p:cNvPr>
          <p:cNvSpPr>
            <a:spLocks noGrp="1"/>
          </p:cNvSpPr>
          <p:nvPr>
            <p:ph type="title"/>
          </p:nvPr>
        </p:nvSpPr>
        <p:spPr>
          <a:xfrm>
            <a:off x="266701" y="509586"/>
            <a:ext cx="4445013" cy="1182054"/>
          </a:xfrm>
        </p:spPr>
        <p:txBody>
          <a:bodyPr/>
          <a:lstStyle/>
          <a:p>
            <a:r>
              <a:rPr lang="en-US" altLang="zh-HK" sz="2400" b="1" dirty="0"/>
              <a:t>How is the Freshman Project related to the AE programme study? </a:t>
            </a:r>
            <a:endParaRPr lang="zh-HK" altLang="en-US" sz="2400" b="1" dirty="0"/>
          </a:p>
        </p:txBody>
      </p:sp>
      <p:sp>
        <p:nvSpPr>
          <p:cNvPr id="8" name="矩形 7">
            <a:extLst>
              <a:ext uri="{FF2B5EF4-FFF2-40B4-BE49-F238E27FC236}">
                <a16:creationId xmlns:a16="http://schemas.microsoft.com/office/drawing/2014/main" id="{A1D8A9AC-2E6D-472E-897C-D7ADC87CDCD7}"/>
              </a:ext>
            </a:extLst>
          </p:cNvPr>
          <p:cNvSpPr/>
          <p:nvPr/>
        </p:nvSpPr>
        <p:spPr>
          <a:xfrm>
            <a:off x="5335715" y="1066800"/>
            <a:ext cx="1476565" cy="441960"/>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9" name="矩形 8">
            <a:extLst>
              <a:ext uri="{FF2B5EF4-FFF2-40B4-BE49-F238E27FC236}">
                <a16:creationId xmlns:a16="http://schemas.microsoft.com/office/drawing/2014/main" id="{1267DAAE-48E1-4B7D-BC17-87D907DED1D5}"/>
              </a:ext>
            </a:extLst>
          </p:cNvPr>
          <p:cNvSpPr/>
          <p:nvPr/>
        </p:nvSpPr>
        <p:spPr>
          <a:xfrm>
            <a:off x="7553135" y="807719"/>
            <a:ext cx="1476565" cy="396241"/>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0" name="矩形 9">
            <a:extLst>
              <a:ext uri="{FF2B5EF4-FFF2-40B4-BE49-F238E27FC236}">
                <a16:creationId xmlns:a16="http://schemas.microsoft.com/office/drawing/2014/main" id="{6D8AFA37-692D-4920-BD00-E6A3EC5040F8}"/>
              </a:ext>
            </a:extLst>
          </p:cNvPr>
          <p:cNvSpPr/>
          <p:nvPr/>
        </p:nvSpPr>
        <p:spPr>
          <a:xfrm>
            <a:off x="5335715" y="3093720"/>
            <a:ext cx="1476565" cy="110014"/>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1" name="矩形 10">
            <a:extLst>
              <a:ext uri="{FF2B5EF4-FFF2-40B4-BE49-F238E27FC236}">
                <a16:creationId xmlns:a16="http://schemas.microsoft.com/office/drawing/2014/main" id="{27C21949-3769-4A3E-8049-CFD4E74E1006}"/>
              </a:ext>
            </a:extLst>
          </p:cNvPr>
          <p:cNvSpPr/>
          <p:nvPr/>
        </p:nvSpPr>
        <p:spPr>
          <a:xfrm>
            <a:off x="5335715" y="2510790"/>
            <a:ext cx="1476565" cy="156210"/>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2" name="矩形 11">
            <a:extLst>
              <a:ext uri="{FF2B5EF4-FFF2-40B4-BE49-F238E27FC236}">
                <a16:creationId xmlns:a16="http://schemas.microsoft.com/office/drawing/2014/main" id="{CABFD005-FF11-4DAE-A4E9-46DC5BA242B5}"/>
              </a:ext>
            </a:extLst>
          </p:cNvPr>
          <p:cNvSpPr/>
          <p:nvPr/>
        </p:nvSpPr>
        <p:spPr>
          <a:xfrm>
            <a:off x="7553134" y="2503826"/>
            <a:ext cx="1476565" cy="156210"/>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3" name="矩形 12">
            <a:extLst>
              <a:ext uri="{FF2B5EF4-FFF2-40B4-BE49-F238E27FC236}">
                <a16:creationId xmlns:a16="http://schemas.microsoft.com/office/drawing/2014/main" id="{A8AF221B-E351-4A81-982B-7BD799C3DE63}"/>
              </a:ext>
            </a:extLst>
          </p:cNvPr>
          <p:cNvSpPr/>
          <p:nvPr/>
        </p:nvSpPr>
        <p:spPr>
          <a:xfrm>
            <a:off x="7553133" y="1352550"/>
            <a:ext cx="1476565" cy="156210"/>
          </a:xfrm>
          <a:prstGeom prst="rect">
            <a:avLst/>
          </a:prstGeom>
          <a:solidFill>
            <a:srgbClr val="0000FF">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4" name="矩形 13">
            <a:extLst>
              <a:ext uri="{FF2B5EF4-FFF2-40B4-BE49-F238E27FC236}">
                <a16:creationId xmlns:a16="http://schemas.microsoft.com/office/drawing/2014/main" id="{5B39A309-0BB2-4D6A-B21B-E4CD21B5B631}"/>
              </a:ext>
            </a:extLst>
          </p:cNvPr>
          <p:cNvSpPr/>
          <p:nvPr/>
        </p:nvSpPr>
        <p:spPr>
          <a:xfrm>
            <a:off x="5361567" y="1947238"/>
            <a:ext cx="3165213" cy="156210"/>
          </a:xfrm>
          <a:prstGeom prst="rect">
            <a:avLst/>
          </a:prstGeom>
          <a:solidFill>
            <a:srgbClr val="0000FF">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5" name="矩形 14">
            <a:extLst>
              <a:ext uri="{FF2B5EF4-FFF2-40B4-BE49-F238E27FC236}">
                <a16:creationId xmlns:a16="http://schemas.microsoft.com/office/drawing/2014/main" id="{FCD57E2B-2B5B-4C26-9B18-294BC0DD0440}"/>
              </a:ext>
            </a:extLst>
          </p:cNvPr>
          <p:cNvSpPr/>
          <p:nvPr/>
        </p:nvSpPr>
        <p:spPr>
          <a:xfrm>
            <a:off x="5335715" y="2923402"/>
            <a:ext cx="1476565" cy="150940"/>
          </a:xfrm>
          <a:prstGeom prst="rect">
            <a:avLst/>
          </a:prstGeom>
          <a:solidFill>
            <a:srgbClr val="0000FF">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6" name="矩形 15">
            <a:extLst>
              <a:ext uri="{FF2B5EF4-FFF2-40B4-BE49-F238E27FC236}">
                <a16:creationId xmlns:a16="http://schemas.microsoft.com/office/drawing/2014/main" id="{7BF2AB06-8B37-4577-B037-0B233F3D3B7B}"/>
              </a:ext>
            </a:extLst>
          </p:cNvPr>
          <p:cNvSpPr/>
          <p:nvPr/>
        </p:nvSpPr>
        <p:spPr>
          <a:xfrm>
            <a:off x="7553133" y="2937073"/>
            <a:ext cx="1476565" cy="110014"/>
          </a:xfrm>
          <a:prstGeom prst="rect">
            <a:avLst/>
          </a:prstGeom>
          <a:solidFill>
            <a:srgbClr val="00B05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7" name="矩形 16">
            <a:extLst>
              <a:ext uri="{FF2B5EF4-FFF2-40B4-BE49-F238E27FC236}">
                <a16:creationId xmlns:a16="http://schemas.microsoft.com/office/drawing/2014/main" id="{279D3DEA-AFB3-4C7B-88E9-ED8371317A9A}"/>
              </a:ext>
            </a:extLst>
          </p:cNvPr>
          <p:cNvSpPr/>
          <p:nvPr/>
        </p:nvSpPr>
        <p:spPr>
          <a:xfrm>
            <a:off x="5335714" y="3934464"/>
            <a:ext cx="1476565" cy="441959"/>
          </a:xfrm>
          <a:prstGeom prst="rect">
            <a:avLst/>
          </a:prstGeom>
          <a:solidFill>
            <a:srgbClr val="00B05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8" name="矩形 17">
            <a:extLst>
              <a:ext uri="{FF2B5EF4-FFF2-40B4-BE49-F238E27FC236}">
                <a16:creationId xmlns:a16="http://schemas.microsoft.com/office/drawing/2014/main" id="{A11B0A98-A613-42DA-83AB-61BEAFCE5EF6}"/>
              </a:ext>
            </a:extLst>
          </p:cNvPr>
          <p:cNvSpPr/>
          <p:nvPr/>
        </p:nvSpPr>
        <p:spPr>
          <a:xfrm>
            <a:off x="7553133" y="3934463"/>
            <a:ext cx="1476565" cy="441959"/>
          </a:xfrm>
          <a:prstGeom prst="rect">
            <a:avLst/>
          </a:prstGeom>
          <a:solidFill>
            <a:srgbClr val="00B05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19" name="矩形 18">
            <a:extLst>
              <a:ext uri="{FF2B5EF4-FFF2-40B4-BE49-F238E27FC236}">
                <a16:creationId xmlns:a16="http://schemas.microsoft.com/office/drawing/2014/main" id="{A679A14A-97F3-49F4-BCCA-44C9D31B721E}"/>
              </a:ext>
            </a:extLst>
          </p:cNvPr>
          <p:cNvSpPr/>
          <p:nvPr/>
        </p:nvSpPr>
        <p:spPr>
          <a:xfrm>
            <a:off x="5335713" y="807719"/>
            <a:ext cx="1476565" cy="239703"/>
          </a:xfrm>
          <a:prstGeom prst="rect">
            <a:avLst/>
          </a:prstGeom>
          <a:solidFill>
            <a:srgbClr val="00B05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0" name="內容版面配置區 1">
            <a:extLst>
              <a:ext uri="{FF2B5EF4-FFF2-40B4-BE49-F238E27FC236}">
                <a16:creationId xmlns:a16="http://schemas.microsoft.com/office/drawing/2014/main" id="{E21A151E-52BC-42A1-B69F-167F24C8F81C}"/>
              </a:ext>
            </a:extLst>
          </p:cNvPr>
          <p:cNvSpPr txBox="1">
            <a:spLocks/>
          </p:cNvSpPr>
          <p:nvPr/>
        </p:nvSpPr>
        <p:spPr>
          <a:xfrm>
            <a:off x="266700" y="1691639"/>
            <a:ext cx="4002845" cy="311861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2400" dirty="0">
                <a:solidFill>
                  <a:srgbClr val="FF0000"/>
                </a:solidFill>
              </a:rPr>
              <a:t>Mathematics &amp; Physics</a:t>
            </a:r>
          </a:p>
          <a:p>
            <a:r>
              <a:rPr lang="en-US" altLang="zh-HK" sz="2400" dirty="0">
                <a:solidFill>
                  <a:srgbClr val="0000FF"/>
                </a:solidFill>
              </a:rPr>
              <a:t>Computer Science</a:t>
            </a:r>
          </a:p>
          <a:p>
            <a:r>
              <a:rPr lang="en-US" altLang="zh-HK" sz="2400" dirty="0">
                <a:solidFill>
                  <a:srgbClr val="00B050"/>
                </a:solidFill>
              </a:rPr>
              <a:t>Aeronautical and Aviation</a:t>
            </a:r>
          </a:p>
          <a:p>
            <a:endParaRPr lang="en-US" altLang="zh-HK" sz="2400" dirty="0">
              <a:solidFill>
                <a:srgbClr val="00B050"/>
              </a:solidFill>
            </a:endParaRPr>
          </a:p>
          <a:p>
            <a:r>
              <a:rPr lang="en-US" altLang="zh-HK" sz="2400" dirty="0"/>
              <a:t>The plan should be planned considering the physical limitation (dynamics) of the aircraft</a:t>
            </a:r>
            <a:endParaRPr lang="zh-HK" altLang="en-US" sz="2400" dirty="0"/>
          </a:p>
        </p:txBody>
      </p:sp>
      <p:sp>
        <p:nvSpPr>
          <p:cNvPr id="21" name="矩形 20">
            <a:extLst>
              <a:ext uri="{FF2B5EF4-FFF2-40B4-BE49-F238E27FC236}">
                <a16:creationId xmlns:a16="http://schemas.microsoft.com/office/drawing/2014/main" id="{88767D33-AAED-453A-90B7-0FB70A6A78CC}"/>
              </a:ext>
            </a:extLst>
          </p:cNvPr>
          <p:cNvSpPr/>
          <p:nvPr/>
        </p:nvSpPr>
        <p:spPr>
          <a:xfrm>
            <a:off x="5335712" y="2686378"/>
            <a:ext cx="1476565" cy="217646"/>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2" name="矩形 21">
            <a:extLst>
              <a:ext uri="{FF2B5EF4-FFF2-40B4-BE49-F238E27FC236}">
                <a16:creationId xmlns:a16="http://schemas.microsoft.com/office/drawing/2014/main" id="{177E37D4-99E6-412A-84A7-D70AC9151826}"/>
              </a:ext>
            </a:extLst>
          </p:cNvPr>
          <p:cNvSpPr/>
          <p:nvPr/>
        </p:nvSpPr>
        <p:spPr>
          <a:xfrm>
            <a:off x="7553133" y="2664434"/>
            <a:ext cx="1476565" cy="239589"/>
          </a:xfrm>
          <a:prstGeom prst="rect">
            <a:avLst/>
          </a:prstGeom>
          <a:solidFill>
            <a:srgbClr val="FF000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3" name="矩形 22">
            <a:extLst>
              <a:ext uri="{FF2B5EF4-FFF2-40B4-BE49-F238E27FC236}">
                <a16:creationId xmlns:a16="http://schemas.microsoft.com/office/drawing/2014/main" id="{ABFA7EE0-EF8F-45DE-9957-DE26E11E9300}"/>
              </a:ext>
            </a:extLst>
          </p:cNvPr>
          <p:cNvSpPr/>
          <p:nvPr/>
        </p:nvSpPr>
        <p:spPr>
          <a:xfrm>
            <a:off x="7553132" y="4641877"/>
            <a:ext cx="1476565" cy="110014"/>
          </a:xfrm>
          <a:prstGeom prst="rect">
            <a:avLst/>
          </a:prstGeom>
          <a:solidFill>
            <a:srgbClr val="00B050">
              <a:alpha val="20000"/>
            </a:srgbClr>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Tree>
    <p:extLst>
      <p:ext uri="{BB962C8B-B14F-4D97-AF65-F5344CB8AC3E}">
        <p14:creationId xmlns:p14="http://schemas.microsoft.com/office/powerpoint/2010/main" val="3625514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1" grpId="0" animBg="1"/>
      <p:bldP spid="22" grpId="0"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B369FB6E-8642-4677-9607-E1F13DE85A95}"/>
              </a:ext>
            </a:extLst>
          </p:cNvPr>
          <p:cNvSpPr>
            <a:spLocks noGrp="1"/>
          </p:cNvSpPr>
          <p:nvPr>
            <p:ph idx="1"/>
          </p:nvPr>
        </p:nvSpPr>
        <p:spPr/>
        <p:txBody>
          <a:bodyPr>
            <a:normAutofit/>
          </a:bodyPr>
          <a:lstStyle/>
          <a:p>
            <a:r>
              <a:rPr lang="en-US" altLang="zh-HK" sz="2000" dirty="0"/>
              <a:t>Optimization Problem: </a:t>
            </a:r>
          </a:p>
          <a:p>
            <a:r>
              <a:rPr lang="en-US" altLang="zh-HK" sz="2000" dirty="0"/>
              <a:t>To optimize a path that fulfilling all the constrains and by a set of certain criteria. </a:t>
            </a:r>
          </a:p>
          <a:p>
            <a:r>
              <a:rPr lang="en-US" altLang="zh-TW" sz="2000" dirty="0"/>
              <a:t>Goal of this project, </a:t>
            </a:r>
            <a:r>
              <a:rPr lang="en-US" altLang="zh-TW" sz="2000" b="1" i="1" dirty="0"/>
              <a:t>to select the best aircraft models with an optimized route that minimized the cost of the aircraft operation under given scenario.</a:t>
            </a:r>
          </a:p>
          <a:p>
            <a:r>
              <a:rPr lang="en-US" altLang="zh-HK" sz="2000" b="1" i="1" dirty="0"/>
              <a:t>Design the cost of the aircraft </a:t>
            </a:r>
            <a:r>
              <a:rPr lang="en-US" altLang="zh-HK" sz="2000" b="1" i="1" dirty="0" smtClean="0"/>
              <a:t>operation</a:t>
            </a:r>
          </a:p>
          <a:p>
            <a:r>
              <a:rPr lang="en-US" altLang="zh-HK" sz="2000" b="1" i="1" dirty="0" smtClean="0"/>
              <a:t>Design an aircraft model (virtually) with different cost coefficients to fly safe and cheapest.  </a:t>
            </a:r>
          </a:p>
          <a:p>
            <a:r>
              <a:rPr lang="en-US" altLang="zh-HK" sz="2000" b="1" i="1" dirty="0" smtClean="0"/>
              <a:t>Design the path planning algorithm considering 3D, 2D + time, scenarios.</a:t>
            </a:r>
            <a:endParaRPr lang="en-US" altLang="zh-HK" sz="2000" b="1" i="1" dirty="0"/>
          </a:p>
        </p:txBody>
      </p:sp>
      <p:sp>
        <p:nvSpPr>
          <p:cNvPr id="3" name="投影片編號版面配置區 2">
            <a:extLst>
              <a:ext uri="{FF2B5EF4-FFF2-40B4-BE49-F238E27FC236}">
                <a16:creationId xmlns:a16="http://schemas.microsoft.com/office/drawing/2014/main" id="{22998AE9-6602-433C-A6D3-5C22D1A0B9C5}"/>
              </a:ext>
            </a:extLst>
          </p:cNvPr>
          <p:cNvSpPr>
            <a:spLocks noGrp="1"/>
          </p:cNvSpPr>
          <p:nvPr>
            <p:ph type="sldNum" sz="quarter" idx="12"/>
          </p:nvPr>
        </p:nvSpPr>
        <p:spPr/>
        <p:txBody>
          <a:bodyPr/>
          <a:lstStyle/>
          <a:p>
            <a:fld id="{2B7B873C-A46E-4878-A014-BF36A57BE664}" type="slidenum">
              <a:rPr lang="en-US" smtClean="0"/>
              <a:pPr/>
              <a:t>12</a:t>
            </a:fld>
            <a:endParaRPr lang="en-US" dirty="0"/>
          </a:p>
        </p:txBody>
      </p:sp>
      <p:sp>
        <p:nvSpPr>
          <p:cNvPr id="4" name="標題 3">
            <a:extLst>
              <a:ext uri="{FF2B5EF4-FFF2-40B4-BE49-F238E27FC236}">
                <a16:creationId xmlns:a16="http://schemas.microsoft.com/office/drawing/2014/main" id="{EE2F6337-42B3-4146-830A-250F9FA61126}"/>
              </a:ext>
            </a:extLst>
          </p:cNvPr>
          <p:cNvSpPr>
            <a:spLocks noGrp="1"/>
          </p:cNvSpPr>
          <p:nvPr>
            <p:ph type="title"/>
          </p:nvPr>
        </p:nvSpPr>
        <p:spPr/>
        <p:txBody>
          <a:bodyPr/>
          <a:lstStyle/>
          <a:p>
            <a:r>
              <a:rPr lang="en-US" altLang="zh-HK" dirty="0"/>
              <a:t>Path Planning</a:t>
            </a:r>
            <a:endParaRPr lang="zh-HK" altLang="en-US" dirty="0"/>
          </a:p>
        </p:txBody>
      </p:sp>
    </p:spTree>
    <p:extLst>
      <p:ext uri="{BB962C8B-B14F-4D97-AF65-F5344CB8AC3E}">
        <p14:creationId xmlns:p14="http://schemas.microsoft.com/office/powerpoint/2010/main" val="27475891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stretch>
            <a:fillRect/>
          </a:stretch>
        </p:blipFill>
        <p:spPr>
          <a:xfrm>
            <a:off x="1459783" y="1356762"/>
            <a:ext cx="5962393" cy="3403306"/>
          </a:xfrm>
          <a:prstGeom prst="rect">
            <a:avLst/>
          </a:prstGeom>
        </p:spPr>
      </p:pic>
      <p:sp>
        <p:nvSpPr>
          <p:cNvPr id="3" name="Slide Number Placeholder 2"/>
          <p:cNvSpPr>
            <a:spLocks noGrp="1"/>
          </p:cNvSpPr>
          <p:nvPr>
            <p:ph type="sldNum" sz="quarter" idx="12"/>
          </p:nvPr>
        </p:nvSpPr>
        <p:spPr/>
        <p:txBody>
          <a:bodyPr/>
          <a:lstStyle/>
          <a:p>
            <a:fld id="{2B7B873C-A46E-4878-A014-BF36A57BE664}" type="slidenum">
              <a:rPr lang="en-US" smtClean="0"/>
              <a:pPr/>
              <a:t>13</a:t>
            </a:fld>
            <a:endParaRPr lang="en-US" dirty="0"/>
          </a:p>
        </p:txBody>
      </p:sp>
      <p:sp>
        <p:nvSpPr>
          <p:cNvPr id="4" name="Title 3"/>
          <p:cNvSpPr>
            <a:spLocks noGrp="1"/>
          </p:cNvSpPr>
          <p:nvPr>
            <p:ph type="title"/>
          </p:nvPr>
        </p:nvSpPr>
        <p:spPr/>
        <p:txBody>
          <a:bodyPr/>
          <a:lstStyle/>
          <a:p>
            <a:r>
              <a:rPr lang="en-US" dirty="0" smtClean="0"/>
              <a:t>Expected Outcome. </a:t>
            </a:r>
            <a:br>
              <a:rPr lang="en-US" dirty="0" smtClean="0"/>
            </a:br>
            <a:r>
              <a:rPr lang="en-US" dirty="0" smtClean="0"/>
              <a:t>Every Group have different scenarios</a:t>
            </a:r>
            <a:endParaRPr lang="en-US" dirty="0"/>
          </a:p>
        </p:txBody>
      </p:sp>
    </p:spTree>
    <p:extLst>
      <p:ext uri="{BB962C8B-B14F-4D97-AF65-F5344CB8AC3E}">
        <p14:creationId xmlns:p14="http://schemas.microsoft.com/office/powerpoint/2010/main" val="23912401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2B7B873C-A46E-4878-A014-BF36A57BE664}" type="slidenum">
              <a:rPr lang="en-US" smtClean="0"/>
              <a:pPr/>
              <a:t>14</a:t>
            </a:fld>
            <a:endParaRPr lang="en-US" dirty="0"/>
          </a:p>
        </p:txBody>
      </p:sp>
      <p:sp>
        <p:nvSpPr>
          <p:cNvPr id="4" name="Title 3"/>
          <p:cNvSpPr>
            <a:spLocks noGrp="1"/>
          </p:cNvSpPr>
          <p:nvPr>
            <p:ph type="title"/>
          </p:nvPr>
        </p:nvSpPr>
        <p:spPr/>
        <p:txBody>
          <a:bodyPr/>
          <a:lstStyle/>
          <a:p>
            <a:r>
              <a:rPr lang="en-US" dirty="0" smtClean="0"/>
              <a:t>Model of Aircraft to select</a:t>
            </a:r>
            <a:endParaRPr lang="en-US" dirty="0"/>
          </a:p>
        </p:txBody>
      </p:sp>
      <mc:AlternateContent xmlns:mc="http://schemas.openxmlformats.org/markup-compatibility/2006" xmlns:a14="http://schemas.microsoft.com/office/drawing/2010/main">
        <mc:Choice Requires="a14">
          <p:graphicFrame>
            <p:nvGraphicFramePr>
              <p:cNvPr id="5" name="表格 5">
                <a:extLst>
                  <a:ext uri="{FF2B5EF4-FFF2-40B4-BE49-F238E27FC236}">
                    <a16:creationId xmlns:a16="http://schemas.microsoft.com/office/drawing/2014/main" id="{F5FC5422-D14B-457F-8DD8-84A3F190BCFD}"/>
                  </a:ext>
                </a:extLst>
              </p:cNvPr>
              <p:cNvGraphicFramePr>
                <a:graphicFrameLocks noGrp="1"/>
              </p:cNvGraphicFramePr>
              <p:nvPr>
                <p:extLst>
                  <p:ext uri="{D42A27DB-BD31-4B8C-83A1-F6EECF244321}">
                    <p14:modId xmlns:p14="http://schemas.microsoft.com/office/powerpoint/2010/main" val="985174220"/>
                  </p:ext>
                </p:extLst>
              </p:nvPr>
            </p:nvGraphicFramePr>
            <p:xfrm>
              <a:off x="1479516" y="1241822"/>
              <a:ext cx="6181212" cy="3250401"/>
            </p:xfrm>
            <a:graphic>
              <a:graphicData uri="http://schemas.openxmlformats.org/drawingml/2006/table">
                <a:tbl>
                  <a:tblPr firstRow="1" firstCol="1" bandRow="1">
                    <a:tableStyleId>{5940675A-B579-460E-94D1-54222C63F5DA}</a:tableStyleId>
                  </a:tblPr>
                  <a:tblGrid>
                    <a:gridCol w="1153913">
                      <a:extLst>
                        <a:ext uri="{9D8B030D-6E8A-4147-A177-3AD203B41FA5}">
                          <a16:colId xmlns:a16="http://schemas.microsoft.com/office/drawing/2014/main" val="3677149053"/>
                        </a:ext>
                      </a:extLst>
                    </a:gridCol>
                    <a:gridCol w="651184">
                      <a:extLst>
                        <a:ext uri="{9D8B030D-6E8A-4147-A177-3AD203B41FA5}">
                          <a16:colId xmlns:a16="http://schemas.microsoft.com/office/drawing/2014/main" val="993571809"/>
                        </a:ext>
                      </a:extLst>
                    </a:gridCol>
                    <a:gridCol w="651184">
                      <a:extLst>
                        <a:ext uri="{9D8B030D-6E8A-4147-A177-3AD203B41FA5}">
                          <a16:colId xmlns:a16="http://schemas.microsoft.com/office/drawing/2014/main" val="3098769857"/>
                        </a:ext>
                      </a:extLst>
                    </a:gridCol>
                    <a:gridCol w="651775">
                      <a:extLst>
                        <a:ext uri="{9D8B030D-6E8A-4147-A177-3AD203B41FA5}">
                          <a16:colId xmlns:a16="http://schemas.microsoft.com/office/drawing/2014/main" val="2934933872"/>
                        </a:ext>
                      </a:extLst>
                    </a:gridCol>
                    <a:gridCol w="768289">
                      <a:extLst>
                        <a:ext uri="{9D8B030D-6E8A-4147-A177-3AD203B41FA5}">
                          <a16:colId xmlns:a16="http://schemas.microsoft.com/office/drawing/2014/main" val="2804456288"/>
                        </a:ext>
                      </a:extLst>
                    </a:gridCol>
                    <a:gridCol w="768289">
                      <a:extLst>
                        <a:ext uri="{9D8B030D-6E8A-4147-A177-3AD203B41FA5}">
                          <a16:colId xmlns:a16="http://schemas.microsoft.com/office/drawing/2014/main" val="470048944"/>
                        </a:ext>
                      </a:extLst>
                    </a:gridCol>
                    <a:gridCol w="768289">
                      <a:extLst>
                        <a:ext uri="{9D8B030D-6E8A-4147-A177-3AD203B41FA5}">
                          <a16:colId xmlns:a16="http://schemas.microsoft.com/office/drawing/2014/main" val="1861680013"/>
                        </a:ext>
                      </a:extLst>
                    </a:gridCol>
                    <a:gridCol w="768289">
                      <a:extLst>
                        <a:ext uri="{9D8B030D-6E8A-4147-A177-3AD203B41FA5}">
                          <a16:colId xmlns:a16="http://schemas.microsoft.com/office/drawing/2014/main" val="3875051646"/>
                        </a:ext>
                      </a:extLst>
                    </a:gridCol>
                  </a:tblGrid>
                  <a:tr h="351531">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Aircraft Model</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200" b="0" i="1" smtClean="0">
                                        <a:latin typeface="Cambria Math" panose="02040503050406030204" pitchFamily="18" charset="0"/>
                                      </a:rPr>
                                    </m:ctrlPr>
                                  </m:sSubPr>
                                  <m:e>
                                    <m:r>
                                      <a:rPr lang="en-US" altLang="zh-CN" sz="1200" b="0" i="1" smtClean="0">
                                        <a:latin typeface="Cambria Math" panose="02040503050406030204" pitchFamily="18" charset="0"/>
                                      </a:rPr>
                                      <m:t>𝐶</m:t>
                                    </m:r>
                                  </m:e>
                                  <m:sub>
                                    <m:r>
                                      <a:rPr lang="en-US" altLang="zh-CN" sz="1200" b="0" i="1" smtClean="0">
                                        <a:latin typeface="Cambria Math" panose="02040503050406030204" pitchFamily="18" charset="0"/>
                                      </a:rPr>
                                      <m:t>𝐹</m:t>
                                    </m:r>
                                  </m:sub>
                                </m:sSub>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r>
                                  <a:rPr lang="en-US" altLang="zh-CN" sz="1200" b="0" i="1" smtClean="0">
                                    <a:latin typeface="Cambria Math" panose="02040503050406030204" pitchFamily="18" charset="0"/>
                                    <a:ea typeface="Cambria Math" panose="02040503050406030204" pitchFamily="18" charset="0"/>
                                  </a:rPr>
                                  <m:t>∆</m:t>
                                </m:r>
                                <m:r>
                                  <a:rPr lang="en-US" altLang="zh-CN" sz="1200" b="0" i="1" smtClean="0">
                                    <a:latin typeface="Cambria Math" panose="02040503050406030204" pitchFamily="18" charset="0"/>
                                    <a:ea typeface="Cambria Math" panose="02040503050406030204" pitchFamily="18" charset="0"/>
                                  </a:rPr>
                                  <m:t>𝐹</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200" i="1" smtClean="0">
                                        <a:latin typeface="Cambria Math" panose="02040503050406030204" pitchFamily="18" charset="0"/>
                                      </a:rPr>
                                    </m:ctrlPr>
                                  </m:sSubPr>
                                  <m:e>
                                    <m:r>
                                      <a:rPr lang="en-US" altLang="zh-CN" sz="1200" i="1">
                                        <a:latin typeface="Cambria Math" panose="02040503050406030204" pitchFamily="18" charset="0"/>
                                      </a:rPr>
                                      <m:t>𝐶</m:t>
                                    </m:r>
                                  </m:e>
                                  <m:sub>
                                    <m:r>
                                      <a:rPr lang="en-US" altLang="zh-CN" sz="1200" b="0" i="1" smtClean="0">
                                        <a:latin typeface="Cambria Math" panose="02040503050406030204" pitchFamily="18" charset="0"/>
                                      </a:rPr>
                                      <m:t>𝑇</m:t>
                                    </m:r>
                                  </m:sub>
                                </m:sSub>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r>
                                  <a:rPr lang="en-US" altLang="zh-CN" sz="1200" i="1" smtClean="0">
                                    <a:latin typeface="Cambria Math" panose="02040503050406030204" pitchFamily="18" charset="0"/>
                                    <a:ea typeface="Cambria Math" panose="02040503050406030204" pitchFamily="18" charset="0"/>
                                  </a:rPr>
                                  <m:t>∆</m:t>
                                </m:r>
                                <m:r>
                                  <a:rPr lang="en-US" altLang="zh-CN" sz="1200" b="0" i="1" smtClean="0">
                                    <a:latin typeface="Cambria Math" panose="02040503050406030204" pitchFamily="18" charset="0"/>
                                    <a:ea typeface="Cambria Math" panose="02040503050406030204" pitchFamily="18" charset="0"/>
                                  </a:rPr>
                                  <m:t>𝑇</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sSub>
                                  <m:sSubPr>
                                    <m:ctrlPr>
                                      <a:rPr lang="en-US" altLang="zh-CN" sz="1200" i="1" smtClean="0">
                                        <a:latin typeface="Cambria Math" panose="02040503050406030204" pitchFamily="18" charset="0"/>
                                      </a:rPr>
                                    </m:ctrlPr>
                                  </m:sSubPr>
                                  <m:e>
                                    <m:r>
                                      <a:rPr lang="en-US" altLang="zh-CN" sz="1200" i="1">
                                        <a:latin typeface="Cambria Math" panose="02040503050406030204" pitchFamily="18" charset="0"/>
                                      </a:rPr>
                                      <m:t>𝐶</m:t>
                                    </m:r>
                                  </m:e>
                                  <m:sub>
                                    <m:r>
                                      <a:rPr lang="en-US" altLang="zh-CN" sz="1200" b="0" i="1" smtClean="0">
                                        <a:latin typeface="Cambria Math" panose="02040503050406030204" pitchFamily="18" charset="0"/>
                                      </a:rPr>
                                      <m:t>𝑐</m:t>
                                    </m:r>
                                  </m:sub>
                                </m:sSub>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r>
                                  <a:rPr lang="en-US" altLang="zh-CN" sz="1200" i="1" smtClean="0">
                                    <a:latin typeface="Cambria Math" panose="02040503050406030204" pitchFamily="18" charset="0"/>
                                    <a:ea typeface="Cambria Math" panose="02040503050406030204" pitchFamily="18" charset="0"/>
                                  </a:rPr>
                                  <m:t>∆</m:t>
                                </m:r>
                                <m:sSub>
                                  <m:sSubPr>
                                    <m:ctrlPr>
                                      <a:rPr lang="en-US" altLang="zh-CN" sz="1200" i="1">
                                        <a:latin typeface="Cambria Math" panose="02040503050406030204" pitchFamily="18" charset="0"/>
                                        <a:ea typeface="Cambria Math" panose="02040503050406030204" pitchFamily="18" charset="0"/>
                                      </a:rPr>
                                    </m:ctrlPr>
                                  </m:sSubPr>
                                  <m:e>
                                    <m:r>
                                      <a:rPr lang="en-US" altLang="zh-CN" sz="1200" i="1">
                                        <a:latin typeface="Cambria Math" panose="02040503050406030204" pitchFamily="18" charset="0"/>
                                        <a:ea typeface="Cambria Math" panose="02040503050406030204" pitchFamily="18" charset="0"/>
                                      </a:rPr>
                                      <m:t>𝐹</m:t>
                                    </m:r>
                                  </m:e>
                                  <m:sub>
                                    <m:r>
                                      <a:rPr lang="en-US" altLang="zh-CN" sz="1200" i="1">
                                        <a:latin typeface="Cambria Math" panose="02040503050406030204" pitchFamily="18" charset="0"/>
                                        <a:ea typeface="Cambria Math" panose="02040503050406030204" pitchFamily="18" charset="0"/>
                                      </a:rPr>
                                      <m:t>𝑎</m:t>
                                    </m:r>
                                  </m:sub>
                                </m:sSub>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14:m>
                            <m:oMathPara xmlns:m="http://schemas.openxmlformats.org/officeDocument/2006/math">
                              <m:oMathParaPr>
                                <m:jc m:val="centerGroup"/>
                              </m:oMathParaPr>
                              <m:oMath xmlns:m="http://schemas.openxmlformats.org/officeDocument/2006/math">
                                <m:r>
                                  <a:rPr lang="en-US" altLang="zh-CN" sz="1200" i="1" smtClean="0">
                                    <a:latin typeface="Cambria Math" panose="02040503050406030204" pitchFamily="18" charset="0"/>
                                    <a:ea typeface="Cambria Math" panose="02040503050406030204" pitchFamily="18" charset="0"/>
                                  </a:rPr>
                                  <m:t>∆</m:t>
                                </m:r>
                                <m:sSub>
                                  <m:sSubPr>
                                    <m:ctrlPr>
                                      <a:rPr lang="en-US" altLang="zh-CN" sz="1200" i="1">
                                        <a:latin typeface="Cambria Math" panose="02040503050406030204" pitchFamily="18" charset="0"/>
                                        <a:ea typeface="Cambria Math" panose="02040503050406030204" pitchFamily="18" charset="0"/>
                                      </a:rPr>
                                    </m:ctrlPr>
                                  </m:sSubPr>
                                  <m:e>
                                    <m:r>
                                      <a:rPr lang="en-US" altLang="zh-CN" sz="1200" b="0" i="1" smtClean="0">
                                        <a:latin typeface="Cambria Math" panose="02040503050406030204" pitchFamily="18" charset="0"/>
                                        <a:ea typeface="Cambria Math" panose="02040503050406030204" pitchFamily="18" charset="0"/>
                                      </a:rPr>
                                      <m:t>𝑇</m:t>
                                    </m:r>
                                  </m:e>
                                  <m:sub>
                                    <m:r>
                                      <a:rPr lang="en-US" altLang="zh-CN" sz="1200" i="1">
                                        <a:latin typeface="Cambria Math" panose="02040503050406030204" pitchFamily="18" charset="0"/>
                                        <a:ea typeface="Cambria Math" panose="02040503050406030204" pitchFamily="18" charset="0"/>
                                      </a:rPr>
                                      <m:t>𝑎</m:t>
                                    </m:r>
                                  </m:sub>
                                </m:sSub>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09703229"/>
                      </a:ext>
                    </a:extLst>
                  </a:tr>
                  <a:tr h="351531">
                    <a:tc>
                      <a:txBody>
                        <a:bodyPr/>
                        <a:lstStyle/>
                        <a:p>
                          <a:pPr algn="ctr"/>
                          <a:r>
                            <a:rPr lang="en-US" sz="1200" kern="100" dirty="0">
                              <a:effectLst/>
                              <a:latin typeface="Times New Roman" panose="02020603050405020304" pitchFamily="18" charset="0"/>
                              <a:cs typeface="Times New Roman" panose="02020603050405020304" pitchFamily="18" charset="0"/>
                            </a:rPr>
                            <a:t>PolyU-A380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200" kern="100" dirty="0">
                              <a:effectLst/>
                              <a:latin typeface="Times New Roman" panose="02020603050405020304" pitchFamily="18" charset="0"/>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34378725"/>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kern="100" dirty="0">
                              <a:effectLst/>
                              <a:latin typeface="Times New Roman" panose="02020603050405020304" pitchFamily="18" charset="0"/>
                              <a:cs typeface="Times New Roman" panose="02020603050405020304" pitchFamily="18" charset="0"/>
                            </a:rPr>
                            <a:t>PolyU-A381</a:t>
                          </a:r>
                          <a:endParaRPr lang="zh-CN" alt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3</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0.3</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19231598"/>
                      </a:ext>
                    </a:extLst>
                  </a:tr>
                  <a:tr h="43815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PolyU-A382</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5033673"/>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PolyU-A383</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91761960"/>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1</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1211483044"/>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2</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3712654976"/>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3</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1675369847"/>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14:m>
                            <m:oMathPara xmlns:m="http://schemas.openxmlformats.org/officeDocument/2006/math">
                              <m:oMathParaPr>
                                <m:jc m:val="centerGroup"/>
                              </m:oMathParaPr>
                              <m:oMath xmlns:m="http://schemas.openxmlformats.org/officeDocument/2006/math">
                                <m:r>
                                  <a:rPr kumimoji="0" lang="zh-CN" altLang="en-US" sz="1200" b="0" i="1" u="none" strike="noStrike" kern="100" cap="none" spc="0" normalizeH="0" baseline="0" noProof="0" smtClean="0">
                                    <a:ln>
                                      <a:noFill/>
                                    </a:ln>
                                    <a:solidFill>
                                      <a:prstClr val="black"/>
                                    </a:solidFill>
                                    <a:effectLst/>
                                    <a:uLnTx/>
                                    <a:uFillTx/>
                                    <a:latin typeface="Cambria Math" panose="02040503050406030204" pitchFamily="18" charset="0"/>
                                    <a:ea typeface="等线" panose="02010600030101010101" pitchFamily="2" charset="-122"/>
                                    <a:cs typeface="Times New Roman" panose="02020603050405020304" pitchFamily="18" charset="0"/>
                                  </a:rPr>
                                  <m:t>⋮</m:t>
                                </m:r>
                              </m:oMath>
                            </m:oMathPara>
                          </a14:m>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1951267894"/>
                      </a:ext>
                    </a:extLst>
                  </a:tr>
                </a:tbl>
              </a:graphicData>
            </a:graphic>
          </p:graphicFrame>
        </mc:Choice>
        <mc:Fallback xmlns="">
          <p:graphicFrame>
            <p:nvGraphicFramePr>
              <p:cNvPr id="5" name="表格 5">
                <a:extLst>
                  <a:ext uri="{FF2B5EF4-FFF2-40B4-BE49-F238E27FC236}">
                    <a16:creationId xmlns:a16="http://schemas.microsoft.com/office/drawing/2014/main" id="{F5FC5422-D14B-457F-8DD8-84A3F190BCFD}"/>
                  </a:ext>
                </a:extLst>
              </p:cNvPr>
              <p:cNvGraphicFramePr>
                <a:graphicFrameLocks noGrp="1"/>
              </p:cNvGraphicFramePr>
              <p:nvPr>
                <p:extLst>
                  <p:ext uri="{D42A27DB-BD31-4B8C-83A1-F6EECF244321}">
                    <p14:modId xmlns:p14="http://schemas.microsoft.com/office/powerpoint/2010/main" val="985174220"/>
                  </p:ext>
                </p:extLst>
              </p:nvPr>
            </p:nvGraphicFramePr>
            <p:xfrm>
              <a:off x="1479516" y="1241822"/>
              <a:ext cx="6181212" cy="3250401"/>
            </p:xfrm>
            <a:graphic>
              <a:graphicData uri="http://schemas.openxmlformats.org/drawingml/2006/table">
                <a:tbl>
                  <a:tblPr firstRow="1" firstCol="1" bandRow="1">
                    <a:tableStyleId>{5940675A-B579-460E-94D1-54222C63F5DA}</a:tableStyleId>
                  </a:tblPr>
                  <a:tblGrid>
                    <a:gridCol w="1153913">
                      <a:extLst>
                        <a:ext uri="{9D8B030D-6E8A-4147-A177-3AD203B41FA5}">
                          <a16:colId xmlns:a16="http://schemas.microsoft.com/office/drawing/2014/main" val="3677149053"/>
                        </a:ext>
                      </a:extLst>
                    </a:gridCol>
                    <a:gridCol w="651184">
                      <a:extLst>
                        <a:ext uri="{9D8B030D-6E8A-4147-A177-3AD203B41FA5}">
                          <a16:colId xmlns:a16="http://schemas.microsoft.com/office/drawing/2014/main" val="993571809"/>
                        </a:ext>
                      </a:extLst>
                    </a:gridCol>
                    <a:gridCol w="651184">
                      <a:extLst>
                        <a:ext uri="{9D8B030D-6E8A-4147-A177-3AD203B41FA5}">
                          <a16:colId xmlns:a16="http://schemas.microsoft.com/office/drawing/2014/main" val="3098769857"/>
                        </a:ext>
                      </a:extLst>
                    </a:gridCol>
                    <a:gridCol w="651775">
                      <a:extLst>
                        <a:ext uri="{9D8B030D-6E8A-4147-A177-3AD203B41FA5}">
                          <a16:colId xmlns:a16="http://schemas.microsoft.com/office/drawing/2014/main" val="2934933872"/>
                        </a:ext>
                      </a:extLst>
                    </a:gridCol>
                    <a:gridCol w="768289">
                      <a:extLst>
                        <a:ext uri="{9D8B030D-6E8A-4147-A177-3AD203B41FA5}">
                          <a16:colId xmlns:a16="http://schemas.microsoft.com/office/drawing/2014/main" val="2804456288"/>
                        </a:ext>
                      </a:extLst>
                    </a:gridCol>
                    <a:gridCol w="768289">
                      <a:extLst>
                        <a:ext uri="{9D8B030D-6E8A-4147-A177-3AD203B41FA5}">
                          <a16:colId xmlns:a16="http://schemas.microsoft.com/office/drawing/2014/main" val="470048944"/>
                        </a:ext>
                      </a:extLst>
                    </a:gridCol>
                    <a:gridCol w="768289">
                      <a:extLst>
                        <a:ext uri="{9D8B030D-6E8A-4147-A177-3AD203B41FA5}">
                          <a16:colId xmlns:a16="http://schemas.microsoft.com/office/drawing/2014/main" val="1861680013"/>
                        </a:ext>
                      </a:extLst>
                    </a:gridCol>
                    <a:gridCol w="768289">
                      <a:extLst>
                        <a:ext uri="{9D8B030D-6E8A-4147-A177-3AD203B41FA5}">
                          <a16:colId xmlns:a16="http://schemas.microsoft.com/office/drawing/2014/main" val="3875051646"/>
                        </a:ext>
                      </a:extLst>
                    </a:gridCol>
                  </a:tblGrid>
                  <a:tr h="351531">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Aircraft Model</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endParaRPr lang="en-US"/>
                        </a:p>
                      </a:txBody>
                      <a:tcPr marL="68580" marR="68580" marT="0" marB="0" anchor="ctr">
                        <a:blipFill>
                          <a:blip r:embed="rId2"/>
                          <a:stretch>
                            <a:fillRect l="-177570" t="-1724" r="-673832" b="-824138"/>
                          </a:stretch>
                        </a:blipFill>
                      </a:tcPr>
                    </a:tc>
                    <a:tc>
                      <a:txBody>
                        <a:bodyPr/>
                        <a:lstStyle/>
                        <a:p>
                          <a:endParaRPr lang="en-US"/>
                        </a:p>
                      </a:txBody>
                      <a:tcPr marL="68580" marR="68580" marT="0" marB="0" anchor="ctr">
                        <a:blipFill>
                          <a:blip r:embed="rId2"/>
                          <a:stretch>
                            <a:fillRect l="-277570" t="-1724" r="-573832" b="-824138"/>
                          </a:stretch>
                        </a:blipFill>
                      </a:tcPr>
                    </a:tc>
                    <a:tc>
                      <a:txBody>
                        <a:bodyPr/>
                        <a:lstStyle/>
                        <a:p>
                          <a:endParaRPr lang="en-US"/>
                        </a:p>
                      </a:txBody>
                      <a:tcPr marL="68580" marR="68580" marT="0" marB="0" anchor="ctr">
                        <a:blipFill>
                          <a:blip r:embed="rId2"/>
                          <a:stretch>
                            <a:fillRect l="-377570" t="-1724" r="-473832" b="-824138"/>
                          </a:stretch>
                        </a:blipFill>
                      </a:tcPr>
                    </a:tc>
                    <a:tc>
                      <a:txBody>
                        <a:bodyPr/>
                        <a:lstStyle/>
                        <a:p>
                          <a:endParaRPr lang="en-US"/>
                        </a:p>
                      </a:txBody>
                      <a:tcPr marL="68580" marR="68580" marT="0" marB="0" anchor="ctr">
                        <a:blipFill>
                          <a:blip r:embed="rId2"/>
                          <a:stretch>
                            <a:fillRect l="-402362" t="-1724" r="-299213" b="-824138"/>
                          </a:stretch>
                        </a:blipFill>
                      </a:tcPr>
                    </a:tc>
                    <a:tc>
                      <a:txBody>
                        <a:bodyPr/>
                        <a:lstStyle/>
                        <a:p>
                          <a:endParaRPr lang="en-US"/>
                        </a:p>
                      </a:txBody>
                      <a:tcPr marL="68580" marR="68580" marT="0" marB="0" anchor="ctr">
                        <a:blipFill>
                          <a:blip r:embed="rId2"/>
                          <a:stretch>
                            <a:fillRect l="-506349" t="-1724" r="-201587" b="-824138"/>
                          </a:stretch>
                        </a:blipFill>
                      </a:tcPr>
                    </a:tc>
                    <a:tc>
                      <a:txBody>
                        <a:bodyPr/>
                        <a:lstStyle/>
                        <a:p>
                          <a:endParaRPr lang="en-US"/>
                        </a:p>
                      </a:txBody>
                      <a:tcPr marL="68580" marR="68580" marT="0" marB="0" anchor="ctr">
                        <a:blipFill>
                          <a:blip r:embed="rId2"/>
                          <a:stretch>
                            <a:fillRect l="-606349" t="-1724" r="-101587" b="-824138"/>
                          </a:stretch>
                        </a:blipFill>
                      </a:tcPr>
                    </a:tc>
                    <a:tc>
                      <a:txBody>
                        <a:bodyPr/>
                        <a:lstStyle/>
                        <a:p>
                          <a:endParaRPr lang="en-US"/>
                        </a:p>
                      </a:txBody>
                      <a:tcPr marL="68580" marR="68580" marT="0" marB="0" anchor="ctr">
                        <a:blipFill>
                          <a:blip r:embed="rId2"/>
                          <a:stretch>
                            <a:fillRect l="-706349" t="-1724" r="-1587" b="-824138"/>
                          </a:stretch>
                        </a:blipFill>
                      </a:tcPr>
                    </a:tc>
                    <a:extLst>
                      <a:ext uri="{0D108BD9-81ED-4DB2-BD59-A6C34878D82A}">
                        <a16:rowId xmlns:a16="http://schemas.microsoft.com/office/drawing/2014/main" val="3209703229"/>
                      </a:ext>
                    </a:extLst>
                  </a:tr>
                  <a:tr h="351531">
                    <a:tc>
                      <a:txBody>
                        <a:bodyPr/>
                        <a:lstStyle/>
                        <a:p>
                          <a:pPr algn="ctr"/>
                          <a:r>
                            <a:rPr lang="en-US" sz="1200" kern="100" dirty="0">
                              <a:effectLst/>
                              <a:latin typeface="Times New Roman" panose="02020603050405020304" pitchFamily="18" charset="0"/>
                              <a:cs typeface="Times New Roman" panose="02020603050405020304" pitchFamily="18" charset="0"/>
                            </a:rPr>
                            <a:t>PolyU-A380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200" kern="100" dirty="0">
                              <a:effectLst/>
                              <a:latin typeface="Times New Roman" panose="02020603050405020304" pitchFamily="18" charset="0"/>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0.2</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34378725"/>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200" kern="100" dirty="0">
                              <a:effectLst/>
                              <a:latin typeface="Times New Roman" panose="02020603050405020304" pitchFamily="18" charset="0"/>
                              <a:cs typeface="Times New Roman" panose="02020603050405020304" pitchFamily="18" charset="0"/>
                            </a:rPr>
                            <a:t>PolyU-A381</a:t>
                          </a:r>
                          <a:endParaRPr lang="zh-CN" alt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3</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0.3</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19231598"/>
                      </a:ext>
                    </a:extLst>
                  </a:tr>
                  <a:tr h="43815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PolyU-A382</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0.4</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75033673"/>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PolyU-A383</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2.5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kumimoji="0" lang="en-US"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宋体" panose="02010600030101010101" pitchFamily="2" charset="-122"/>
                              <a:cs typeface="Times New Roman" panose="02020603050405020304" pitchFamily="18" charset="0"/>
                            </a:rPr>
                            <a:t>10</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0.5</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altLang="zh-CN" sz="1200" kern="100" dirty="0">
                              <a:effectLst/>
                              <a:latin typeface="Times New Roman" panose="02020603050405020304" pitchFamily="18" charset="0"/>
                              <a:ea typeface="等线" panose="02010600030101010101" pitchFamily="2" charset="-122"/>
                              <a:cs typeface="Times New Roman" panose="02020603050405020304" pitchFamily="18" charset="0"/>
                            </a:rPr>
                            <a:t>0.1</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91761960"/>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1</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1211483044"/>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a:t>
                          </a: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2</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3712654976"/>
                      </a:ext>
                    </a:extLst>
                  </a:tr>
                  <a:tr h="35153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AAE-Group </a:t>
                          </a:r>
                          <a:r>
                            <a:rPr kumimoji="0" lang="en-US" altLang="zh-CN" sz="1200" b="0" i="0" u="none" strike="noStrike" kern="100" cap="none" spc="0" normalizeH="0" baseline="0" noProof="0" dirty="0" smtClean="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rPr>
                            <a:t>3</a:t>
                          </a:r>
                          <a:endParaRPr kumimoji="0" lang="zh-CN" altLang="zh-CN" sz="1200" b="0" i="0" u="none" strike="noStrike" kern="100" cap="none" spc="0" normalizeH="0" baseline="0" noProof="0" dirty="0">
                            <a:ln>
                              <a:noFill/>
                            </a:ln>
                            <a:solidFill>
                              <a:prstClr val="black"/>
                            </a:solidFill>
                            <a:effectLst/>
                            <a:uLnTx/>
                            <a:uFillTx/>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tc>
                      <a:txBody>
                        <a:bodyPr/>
                        <a:lstStyle/>
                        <a:p>
                          <a:pPr algn="ctr"/>
                          <a:r>
                            <a:rPr lang="en-US" altLang="zh-CN" sz="1200" kern="100" dirty="0" smtClean="0">
                              <a:effectLst/>
                              <a:latin typeface="Times New Roman" panose="02020603050405020304" pitchFamily="18" charset="0"/>
                              <a:ea typeface="等线" panose="02010600030101010101" pitchFamily="2" charset="-122"/>
                              <a:cs typeface="Times New Roman" panose="02020603050405020304" pitchFamily="18" charset="0"/>
                            </a:rPr>
                            <a:t>?</a:t>
                          </a:r>
                          <a:endParaRPr lang="zh-CN" sz="1200" kern="100" dirty="0">
                            <a:effectLst/>
                            <a:latin typeface="Times New Roman" panose="02020603050405020304" pitchFamily="18" charset="0"/>
                            <a:ea typeface="等线" panose="02010600030101010101" pitchFamily="2" charset="-122"/>
                            <a:cs typeface="Times New Roman" panose="02020603050405020304" pitchFamily="18" charset="0"/>
                          </a:endParaRPr>
                        </a:p>
                      </a:txBody>
                      <a:tcPr marL="68580" marR="68580" marT="0" marB="0" anchor="ctr">
                        <a:solidFill>
                          <a:schemeClr val="accent4">
                            <a:lumMod val="20000"/>
                            <a:lumOff val="80000"/>
                          </a:schemeClr>
                        </a:solidFill>
                      </a:tcPr>
                    </a:tc>
                    <a:extLst>
                      <a:ext uri="{0D108BD9-81ED-4DB2-BD59-A6C34878D82A}">
                        <a16:rowId xmlns:a16="http://schemas.microsoft.com/office/drawing/2014/main" val="1675369847"/>
                      </a:ext>
                    </a:extLst>
                  </a:tr>
                  <a:tr h="351531">
                    <a:tc>
                      <a:txBody>
                        <a:bodyPr/>
                        <a:lstStyle/>
                        <a:p>
                          <a:endParaRPr lang="en-US"/>
                        </a:p>
                      </a:txBody>
                      <a:tcPr marL="68580" marR="68580" marT="0" marB="0" anchor="ctr">
                        <a:blipFill>
                          <a:blip r:embed="rId2"/>
                          <a:stretch>
                            <a:fillRect l="-529" t="-822414" r="-438095" b="-3448"/>
                          </a:stretch>
                        </a:blipFill>
                      </a:tcPr>
                    </a:tc>
                    <a:tc>
                      <a:txBody>
                        <a:bodyPr/>
                        <a:lstStyle/>
                        <a:p>
                          <a:endParaRPr lang="en-US"/>
                        </a:p>
                      </a:txBody>
                      <a:tcPr marL="68580" marR="68580" marT="0" marB="0" anchor="ctr">
                        <a:blipFill>
                          <a:blip r:embed="rId2"/>
                          <a:stretch>
                            <a:fillRect l="-177570" t="-822414" r="-673832" b="-3448"/>
                          </a:stretch>
                        </a:blipFill>
                      </a:tcPr>
                    </a:tc>
                    <a:tc>
                      <a:txBody>
                        <a:bodyPr/>
                        <a:lstStyle/>
                        <a:p>
                          <a:endParaRPr lang="en-US"/>
                        </a:p>
                      </a:txBody>
                      <a:tcPr marL="68580" marR="68580" marT="0" marB="0" anchor="ctr">
                        <a:blipFill>
                          <a:blip r:embed="rId2"/>
                          <a:stretch>
                            <a:fillRect l="-277570" t="-822414" r="-573832" b="-3448"/>
                          </a:stretch>
                        </a:blipFill>
                      </a:tcPr>
                    </a:tc>
                    <a:tc>
                      <a:txBody>
                        <a:bodyPr/>
                        <a:lstStyle/>
                        <a:p>
                          <a:endParaRPr lang="en-US"/>
                        </a:p>
                      </a:txBody>
                      <a:tcPr marL="68580" marR="68580" marT="0" marB="0" anchor="ctr">
                        <a:blipFill>
                          <a:blip r:embed="rId2"/>
                          <a:stretch>
                            <a:fillRect l="-377570" t="-822414" r="-473832" b="-3448"/>
                          </a:stretch>
                        </a:blipFill>
                      </a:tcPr>
                    </a:tc>
                    <a:tc>
                      <a:txBody>
                        <a:bodyPr/>
                        <a:lstStyle/>
                        <a:p>
                          <a:endParaRPr lang="en-US"/>
                        </a:p>
                      </a:txBody>
                      <a:tcPr marL="68580" marR="68580" marT="0" marB="0" anchor="ctr">
                        <a:blipFill>
                          <a:blip r:embed="rId2"/>
                          <a:stretch>
                            <a:fillRect l="-402362" t="-822414" r="-299213" b="-3448"/>
                          </a:stretch>
                        </a:blipFill>
                      </a:tcPr>
                    </a:tc>
                    <a:tc>
                      <a:txBody>
                        <a:bodyPr/>
                        <a:lstStyle/>
                        <a:p>
                          <a:endParaRPr lang="en-US"/>
                        </a:p>
                      </a:txBody>
                      <a:tcPr marL="68580" marR="68580" marT="0" marB="0" anchor="ctr">
                        <a:blipFill>
                          <a:blip r:embed="rId2"/>
                          <a:stretch>
                            <a:fillRect l="-506349" t="-822414" r="-201587" b="-3448"/>
                          </a:stretch>
                        </a:blipFill>
                      </a:tcPr>
                    </a:tc>
                    <a:tc>
                      <a:txBody>
                        <a:bodyPr/>
                        <a:lstStyle/>
                        <a:p>
                          <a:endParaRPr lang="en-US"/>
                        </a:p>
                      </a:txBody>
                      <a:tcPr marL="68580" marR="68580" marT="0" marB="0" anchor="ctr">
                        <a:blipFill>
                          <a:blip r:embed="rId2"/>
                          <a:stretch>
                            <a:fillRect l="-606349" t="-822414" r="-101587" b="-3448"/>
                          </a:stretch>
                        </a:blipFill>
                      </a:tcPr>
                    </a:tc>
                    <a:tc>
                      <a:txBody>
                        <a:bodyPr/>
                        <a:lstStyle/>
                        <a:p>
                          <a:endParaRPr lang="en-US"/>
                        </a:p>
                      </a:txBody>
                      <a:tcPr marL="68580" marR="68580" marT="0" marB="0" anchor="ctr">
                        <a:blipFill>
                          <a:blip r:embed="rId2"/>
                          <a:stretch>
                            <a:fillRect l="-706349" t="-822414" r="-1587" b="-3448"/>
                          </a:stretch>
                        </a:blipFill>
                      </a:tcPr>
                    </a:tc>
                    <a:extLst>
                      <a:ext uri="{0D108BD9-81ED-4DB2-BD59-A6C34878D82A}">
                        <a16:rowId xmlns:a16="http://schemas.microsoft.com/office/drawing/2014/main" val="1951267894"/>
                      </a:ext>
                    </a:extLst>
                  </a:tr>
                </a:tbl>
              </a:graphicData>
            </a:graphic>
          </p:graphicFrame>
        </mc:Fallback>
      </mc:AlternateContent>
    </p:spTree>
    <p:extLst>
      <p:ext uri="{BB962C8B-B14F-4D97-AF65-F5344CB8AC3E}">
        <p14:creationId xmlns:p14="http://schemas.microsoft.com/office/powerpoint/2010/main" val="39622210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D37508B5-9835-4858-9639-80691292B170}"/>
              </a:ext>
            </a:extLst>
          </p:cNvPr>
          <p:cNvSpPr>
            <a:spLocks noGrp="1"/>
          </p:cNvSpPr>
          <p:nvPr>
            <p:ph idx="1"/>
          </p:nvPr>
        </p:nvSpPr>
        <p:spPr>
          <a:xfrm>
            <a:off x="266700" y="1062507"/>
            <a:ext cx="6250209" cy="3747752"/>
          </a:xfrm>
        </p:spPr>
        <p:txBody>
          <a:bodyPr>
            <a:normAutofit lnSpcReduction="10000"/>
          </a:bodyPr>
          <a:lstStyle/>
          <a:p>
            <a:pPr marL="0" indent="0">
              <a:buNone/>
            </a:pPr>
            <a:r>
              <a:rPr lang="en-US" altLang="zh-HK" sz="2400" dirty="0"/>
              <a:t>Academic level of algorithm designs </a:t>
            </a:r>
          </a:p>
          <a:p>
            <a:r>
              <a:rPr lang="en-US" altLang="zh-HK" sz="2400" dirty="0"/>
              <a:t>Design of a path planning algorithm </a:t>
            </a:r>
            <a:r>
              <a:rPr lang="en-US" altLang="zh-HK" sz="2400" dirty="0" smtClean="0"/>
              <a:t>and aircraft model cost function</a:t>
            </a:r>
            <a:endParaRPr lang="en-US" altLang="zh-HK" sz="2400" dirty="0"/>
          </a:p>
          <a:p>
            <a:pPr lvl="1"/>
            <a:r>
              <a:rPr lang="en-US" altLang="zh-HK" sz="2000" dirty="0" smtClean="0"/>
              <a:t>2D path planning for simplicity</a:t>
            </a:r>
          </a:p>
          <a:p>
            <a:pPr marL="0" indent="0">
              <a:spcBef>
                <a:spcPts val="1800"/>
              </a:spcBef>
              <a:buNone/>
            </a:pPr>
            <a:r>
              <a:rPr lang="en-US" altLang="zh-HK" sz="2400" dirty="0" smtClean="0"/>
              <a:t>Make </a:t>
            </a:r>
            <a:r>
              <a:rPr lang="en-US" altLang="zh-HK" sz="2400" dirty="0"/>
              <a:t>use of the</a:t>
            </a:r>
            <a:r>
              <a:rPr lang="en-US" altLang="zh-HK" sz="2400" b="1" dirty="0"/>
              <a:t> open-resource </a:t>
            </a:r>
            <a:r>
              <a:rPr lang="en-US" altLang="zh-HK" sz="2400" dirty="0"/>
              <a:t>to work on coding-project </a:t>
            </a:r>
            <a:r>
              <a:rPr lang="en-US" altLang="zh-HK" sz="2400" b="1" dirty="0"/>
              <a:t>remotely</a:t>
            </a:r>
            <a:r>
              <a:rPr lang="en-US" altLang="zh-HK" sz="2400" dirty="0"/>
              <a:t>.</a:t>
            </a:r>
          </a:p>
          <a:p>
            <a:r>
              <a:rPr lang="en-US" altLang="zh-HK" sz="2400" dirty="0"/>
              <a:t>Programming and coding </a:t>
            </a:r>
          </a:p>
          <a:p>
            <a:pPr lvl="1"/>
            <a:r>
              <a:rPr lang="en-US" altLang="zh-HK" sz="2000" dirty="0"/>
              <a:t>Python </a:t>
            </a:r>
          </a:p>
          <a:p>
            <a:r>
              <a:rPr lang="en-US" altLang="zh-HK" sz="2400" dirty="0"/>
              <a:t>Online coding collaboration</a:t>
            </a:r>
          </a:p>
          <a:p>
            <a:pPr lvl="1"/>
            <a:r>
              <a:rPr lang="en-US" altLang="zh-HK" sz="2000" dirty="0"/>
              <a:t>GitHub</a:t>
            </a:r>
          </a:p>
          <a:p>
            <a:endParaRPr lang="zh-HK" altLang="en-US" sz="2400" dirty="0"/>
          </a:p>
        </p:txBody>
      </p:sp>
      <p:sp>
        <p:nvSpPr>
          <p:cNvPr id="3" name="投影片編號版面配置區 2">
            <a:extLst>
              <a:ext uri="{FF2B5EF4-FFF2-40B4-BE49-F238E27FC236}">
                <a16:creationId xmlns:a16="http://schemas.microsoft.com/office/drawing/2014/main" id="{473686F2-6E63-4891-8580-522B1D4B90F1}"/>
              </a:ext>
            </a:extLst>
          </p:cNvPr>
          <p:cNvSpPr>
            <a:spLocks noGrp="1"/>
          </p:cNvSpPr>
          <p:nvPr>
            <p:ph type="sldNum" sz="quarter" idx="12"/>
          </p:nvPr>
        </p:nvSpPr>
        <p:spPr/>
        <p:txBody>
          <a:bodyPr/>
          <a:lstStyle/>
          <a:p>
            <a:fld id="{2B7B873C-A46E-4878-A014-BF36A57BE664}" type="slidenum">
              <a:rPr lang="en-US" smtClean="0"/>
              <a:pPr/>
              <a:t>15</a:t>
            </a:fld>
            <a:endParaRPr lang="en-US" dirty="0"/>
          </a:p>
        </p:txBody>
      </p:sp>
      <p:sp>
        <p:nvSpPr>
          <p:cNvPr id="4" name="標題 3">
            <a:extLst>
              <a:ext uri="{FF2B5EF4-FFF2-40B4-BE49-F238E27FC236}">
                <a16:creationId xmlns:a16="http://schemas.microsoft.com/office/drawing/2014/main" id="{F140E4C0-61FB-429A-AE27-CCBDD9BC1713}"/>
              </a:ext>
            </a:extLst>
          </p:cNvPr>
          <p:cNvSpPr>
            <a:spLocks noGrp="1"/>
          </p:cNvSpPr>
          <p:nvPr>
            <p:ph type="title"/>
          </p:nvPr>
        </p:nvSpPr>
        <p:spPr/>
        <p:txBody>
          <a:bodyPr/>
          <a:lstStyle/>
          <a:p>
            <a:r>
              <a:rPr lang="en-US" altLang="zh-HK" dirty="0"/>
              <a:t>What you are expected to learn?</a:t>
            </a:r>
            <a:endParaRPr lang="zh-HK" altLang="en-US" dirty="0"/>
          </a:p>
        </p:txBody>
      </p:sp>
      <p:pic>
        <p:nvPicPr>
          <p:cNvPr id="6" name="Picture 4" descr="The Python Logo | Python Software Foundation">
            <a:extLst>
              <a:ext uri="{FF2B5EF4-FFF2-40B4-BE49-F238E27FC236}">
                <a16:creationId xmlns:a16="http://schemas.microsoft.com/office/drawing/2014/main" id="{58CB9ACC-EF43-4B94-A22C-A168681D0D0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42140" y="2815458"/>
            <a:ext cx="2464729" cy="832513"/>
          </a:xfrm>
          <a:prstGeom prst="rect">
            <a:avLst/>
          </a:prstGeom>
          <a:noFill/>
          <a:extLst>
            <a:ext uri="{909E8E84-426E-40DD-AFC4-6F175D3DCCD1}">
              <a14:hiddenFill xmlns:a14="http://schemas.microsoft.com/office/drawing/2010/main">
                <a:solidFill>
                  <a:srgbClr val="FFFFFF"/>
                </a:solidFill>
              </a14:hiddenFill>
            </a:ext>
          </a:extLst>
        </p:spPr>
      </p:pic>
      <p:pic>
        <p:nvPicPr>
          <p:cNvPr id="7" name="內容版面配置區 4">
            <a:extLst>
              <a:ext uri="{FF2B5EF4-FFF2-40B4-BE49-F238E27FC236}">
                <a16:creationId xmlns:a16="http://schemas.microsoft.com/office/drawing/2014/main" id="{A6026A39-B226-4933-A7E2-D3C2C319D7EB}"/>
              </a:ext>
            </a:extLst>
          </p:cNvPr>
          <p:cNvPicPr>
            <a:picLocks/>
          </p:cNvPicPr>
          <p:nvPr/>
        </p:nvPicPr>
        <p:blipFill rotWithShape="1">
          <a:blip r:embed="rId3" cstate="print">
            <a:extLst>
              <a:ext uri="{28A0092B-C50C-407E-A947-70E740481C1C}">
                <a14:useLocalDpi xmlns:a14="http://schemas.microsoft.com/office/drawing/2010/main" val="0"/>
              </a:ext>
            </a:extLst>
          </a:blip>
          <a:srcRect t="7907" r="62338"/>
          <a:stretch/>
        </p:blipFill>
        <p:spPr bwMode="auto">
          <a:xfrm>
            <a:off x="6342140" y="719172"/>
            <a:ext cx="2603499" cy="1886700"/>
          </a:xfrm>
          <a:prstGeom prst="rect">
            <a:avLst/>
          </a:prstGeom>
          <a:noFill/>
          <a:ln>
            <a:noFill/>
          </a:ln>
          <a:extLst>
            <a:ext uri="{53640926-AAD7-44D8-BBD7-CCE9431645EC}">
              <a14:shadowObscured xmlns:a14="http://schemas.microsoft.com/office/drawing/2010/main"/>
            </a:ext>
          </a:extLst>
        </p:spPr>
      </p:pic>
      <p:pic>
        <p:nvPicPr>
          <p:cNvPr id="2050" name="Picture 2" descr="What is Git and GitHub? And how to use GitHub? - DEV">
            <a:extLst>
              <a:ext uri="{FF2B5EF4-FFF2-40B4-BE49-F238E27FC236}">
                <a16:creationId xmlns:a16="http://schemas.microsoft.com/office/drawing/2014/main" id="{0789FCCE-8A18-4DDD-B067-E1DFA5FD8B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7126" y="3452493"/>
            <a:ext cx="2033525" cy="1138774"/>
          </a:xfrm>
          <a:prstGeom prst="rect">
            <a:avLst/>
          </a:prstGeom>
          <a:noFill/>
          <a:extLst>
            <a:ext uri="{909E8E84-426E-40DD-AFC4-6F175D3DCCD1}">
              <a14:hiddenFill xmlns:a14="http://schemas.microsoft.com/office/drawing/2010/main">
                <a:solidFill>
                  <a:srgbClr val="FFFFFF"/>
                </a:solidFill>
              </a14:hiddenFill>
            </a:ext>
          </a:extLst>
        </p:spPr>
      </p:pic>
      <p:pic>
        <p:nvPicPr>
          <p:cNvPr id="10" name="圖片 9">
            <a:extLst>
              <a:ext uri="{FF2B5EF4-FFF2-40B4-BE49-F238E27FC236}">
                <a16:creationId xmlns:a16="http://schemas.microsoft.com/office/drawing/2014/main" id="{56C39749-2567-4667-BF86-9DF6BAC3530D}"/>
              </a:ext>
            </a:extLst>
          </p:cNvPr>
          <p:cNvPicPr>
            <a:picLocks noChangeAspect="1"/>
          </p:cNvPicPr>
          <p:nvPr/>
        </p:nvPicPr>
        <p:blipFill rotWithShape="1">
          <a:blip r:embed="rId5"/>
          <a:srcRect l="1146" t="15294" r="71900" b="71765"/>
          <a:stretch/>
        </p:blipFill>
        <p:spPr>
          <a:xfrm>
            <a:off x="6516910" y="4380130"/>
            <a:ext cx="2526122" cy="644309"/>
          </a:xfrm>
          <a:prstGeom prst="rect">
            <a:avLst/>
          </a:prstGeom>
        </p:spPr>
      </p:pic>
    </p:spTree>
    <p:extLst>
      <p:ext uri="{BB962C8B-B14F-4D97-AF65-F5344CB8AC3E}">
        <p14:creationId xmlns:p14="http://schemas.microsoft.com/office/powerpoint/2010/main" val="3345825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DE6E093E-930B-4A6C-8025-614A1BAF28CC}"/>
              </a:ext>
            </a:extLst>
          </p:cNvPr>
          <p:cNvSpPr>
            <a:spLocks noGrp="1"/>
          </p:cNvSpPr>
          <p:nvPr>
            <p:ph idx="1"/>
          </p:nvPr>
        </p:nvSpPr>
        <p:spPr>
          <a:xfrm>
            <a:off x="266700" y="2744828"/>
            <a:ext cx="8606844" cy="2114550"/>
          </a:xfrm>
        </p:spPr>
        <p:txBody>
          <a:bodyPr>
            <a:normAutofit/>
          </a:bodyPr>
          <a:lstStyle/>
          <a:p>
            <a:pPr marL="342900" indent="-342900">
              <a:spcBef>
                <a:spcPts val="600"/>
              </a:spcBef>
              <a:buFont typeface="Arial" panose="020B0604020202020204" pitchFamily="34" charset="0"/>
              <a:buChar char="•"/>
            </a:pPr>
            <a:r>
              <a:rPr lang="en-US" altLang="zh-HK" sz="2000" dirty="0" smtClean="0">
                <a:latin typeface="Times New Roman" panose="02020603050405020304" pitchFamily="18" charset="0"/>
                <a:cs typeface="Times New Roman" panose="02020603050405020304" pitchFamily="18" charset="0"/>
              </a:rPr>
              <a:t>(30</a:t>
            </a:r>
            <a:r>
              <a:rPr lang="en-US" altLang="zh-HK" sz="2000" dirty="0">
                <a:latin typeface="Times New Roman" panose="02020603050405020304" pitchFamily="18" charset="0"/>
                <a:cs typeface="Times New Roman" panose="02020603050405020304" pitchFamily="18" charset="0"/>
              </a:rPr>
              <a:t>%) Demonstration and </a:t>
            </a:r>
            <a:r>
              <a:rPr lang="en-US" altLang="zh-TW" sz="2000" dirty="0">
                <a:latin typeface="Times New Roman" panose="02020603050405020304" pitchFamily="18" charset="0"/>
                <a:cs typeface="Times New Roman" panose="02020603050405020304" pitchFamily="18" charset="0"/>
              </a:rPr>
              <a:t>Presentation </a:t>
            </a:r>
            <a:endParaRPr lang="en-US" altLang="zh-HK" sz="2000" dirty="0">
              <a:latin typeface="Times New Roman" panose="02020603050405020304" pitchFamily="18" charset="0"/>
              <a:cs typeface="Times New Roman" panose="02020603050405020304" pitchFamily="18" charset="0"/>
            </a:endParaRPr>
          </a:p>
          <a:p>
            <a:pPr marL="342900" indent="-342900">
              <a:spcBef>
                <a:spcPts val="600"/>
              </a:spcBef>
              <a:buFont typeface="Arial" panose="020B0604020202020204" pitchFamily="34" charset="0"/>
              <a:buChar char="•"/>
            </a:pPr>
            <a:r>
              <a:rPr lang="en-US" altLang="zh-HK" sz="2000" dirty="0">
                <a:latin typeface="Times New Roman" panose="02020603050405020304" pitchFamily="18" charset="0"/>
                <a:cs typeface="Times New Roman" panose="02020603050405020304" pitchFamily="18" charset="0"/>
              </a:rPr>
              <a:t>(</a:t>
            </a:r>
            <a:r>
              <a:rPr lang="en-US" altLang="zh-TW" sz="2000" dirty="0">
                <a:latin typeface="Times New Roman" panose="02020603050405020304" pitchFamily="18" charset="0"/>
                <a:cs typeface="Times New Roman" panose="02020603050405020304" pitchFamily="18" charset="0"/>
              </a:rPr>
              <a:t>4</a:t>
            </a:r>
            <a:r>
              <a:rPr lang="en-US" altLang="zh-HK" sz="2000" dirty="0">
                <a:latin typeface="Times New Roman" panose="02020603050405020304" pitchFamily="18" charset="0"/>
                <a:cs typeface="Times New Roman" panose="02020603050405020304" pitchFamily="18" charset="0"/>
              </a:rPr>
              <a:t>0%) Report &amp; reflective essay – one report per group, with individual reflective essay</a:t>
            </a:r>
          </a:p>
          <a:p>
            <a:pPr marL="342900" indent="-342900">
              <a:spcBef>
                <a:spcPts val="600"/>
              </a:spcBef>
              <a:buFont typeface="Arial" panose="020B0604020202020204" pitchFamily="34" charset="0"/>
              <a:buChar char="•"/>
            </a:pPr>
            <a:r>
              <a:rPr lang="en-US" altLang="zh-HK" sz="2000" smtClean="0">
                <a:latin typeface="Times New Roman" panose="02020603050405020304" pitchFamily="18" charset="0"/>
                <a:cs typeface="Times New Roman" panose="02020603050405020304" pitchFamily="18" charset="0"/>
              </a:rPr>
              <a:t>(2</a:t>
            </a:r>
            <a:r>
              <a:rPr lang="en-US" altLang="zh-TW" sz="2000" smtClean="0">
                <a:latin typeface="Times New Roman" panose="02020603050405020304" pitchFamily="18" charset="0"/>
                <a:cs typeface="Times New Roman" panose="02020603050405020304" pitchFamily="18" charset="0"/>
              </a:rPr>
              <a:t>0</a:t>
            </a:r>
            <a:r>
              <a:rPr lang="en-US" altLang="zh-HK" sz="2000" dirty="0">
                <a:latin typeface="Times New Roman" panose="02020603050405020304" pitchFamily="18" charset="0"/>
                <a:cs typeface="Times New Roman" panose="02020603050405020304" pitchFamily="18" charset="0"/>
              </a:rPr>
              <a:t>%) Log sheet – one per student </a:t>
            </a:r>
            <a:r>
              <a:rPr lang="en-US" altLang="zh-HK" sz="2000" dirty="0" smtClean="0">
                <a:latin typeface="Times New Roman" panose="02020603050405020304" pitchFamily="18" charset="0"/>
                <a:cs typeface="Times New Roman" panose="02020603050405020304" pitchFamily="18" charset="0"/>
              </a:rPr>
              <a:t>after the first week</a:t>
            </a:r>
            <a:endParaRPr lang="en-US" altLang="zh-HK" sz="2000" dirty="0">
              <a:latin typeface="Times New Roman" panose="02020603050405020304" pitchFamily="18" charset="0"/>
              <a:cs typeface="Times New Roman" panose="02020603050405020304" pitchFamily="18" charset="0"/>
            </a:endParaRPr>
          </a:p>
          <a:p>
            <a:pPr marL="342900" indent="-342900">
              <a:spcBef>
                <a:spcPts val="600"/>
              </a:spcBef>
              <a:buFont typeface="Arial" panose="020B0604020202020204" pitchFamily="34" charset="0"/>
              <a:buChar char="•"/>
            </a:pPr>
            <a:r>
              <a:rPr lang="en-US" altLang="zh-HK" sz="2000" dirty="0">
                <a:latin typeface="Times New Roman" panose="02020603050405020304" pitchFamily="18" charset="0"/>
                <a:cs typeface="Times New Roman" panose="02020603050405020304" pitchFamily="18" charset="0"/>
              </a:rPr>
              <a:t>(1</a:t>
            </a:r>
            <a:r>
              <a:rPr lang="en-US" altLang="zh-TW" sz="2000" dirty="0">
                <a:latin typeface="Times New Roman" panose="02020603050405020304" pitchFamily="18" charset="0"/>
                <a:cs typeface="Times New Roman" panose="02020603050405020304" pitchFamily="18" charset="0"/>
              </a:rPr>
              <a:t>0</a:t>
            </a:r>
            <a:r>
              <a:rPr lang="en-US" altLang="zh-HK" sz="2000" dirty="0">
                <a:latin typeface="Times New Roman" panose="02020603050405020304" pitchFamily="18" charset="0"/>
                <a:cs typeface="Times New Roman" panose="02020603050405020304" pitchFamily="18" charset="0"/>
              </a:rPr>
              <a:t>%) Performance/participation in in-class activities (Confidential peer evaluation)</a:t>
            </a:r>
          </a:p>
          <a:p>
            <a:pPr>
              <a:spcBef>
                <a:spcPts val="600"/>
              </a:spcBef>
            </a:pPr>
            <a:endParaRPr lang="zh-HK" altLang="en-US" sz="2000" dirty="0"/>
          </a:p>
        </p:txBody>
      </p:sp>
      <p:sp>
        <p:nvSpPr>
          <p:cNvPr id="3" name="投影片編號版面配置區 2">
            <a:extLst>
              <a:ext uri="{FF2B5EF4-FFF2-40B4-BE49-F238E27FC236}">
                <a16:creationId xmlns:a16="http://schemas.microsoft.com/office/drawing/2014/main" id="{33E8E49A-A186-4BD6-89A8-BCF56BBEEF7E}"/>
              </a:ext>
            </a:extLst>
          </p:cNvPr>
          <p:cNvSpPr>
            <a:spLocks noGrp="1"/>
          </p:cNvSpPr>
          <p:nvPr>
            <p:ph type="sldNum" sz="quarter" idx="12"/>
          </p:nvPr>
        </p:nvSpPr>
        <p:spPr/>
        <p:txBody>
          <a:bodyPr/>
          <a:lstStyle/>
          <a:p>
            <a:fld id="{2B7B873C-A46E-4878-A014-BF36A57BE664}" type="slidenum">
              <a:rPr lang="en-US" smtClean="0"/>
              <a:pPr/>
              <a:t>16</a:t>
            </a:fld>
            <a:endParaRPr lang="en-US" dirty="0"/>
          </a:p>
        </p:txBody>
      </p:sp>
      <p:sp>
        <p:nvSpPr>
          <p:cNvPr id="4" name="標題 3">
            <a:extLst>
              <a:ext uri="{FF2B5EF4-FFF2-40B4-BE49-F238E27FC236}">
                <a16:creationId xmlns:a16="http://schemas.microsoft.com/office/drawing/2014/main" id="{487282FB-2A64-4955-BCDE-42258707FEA8}"/>
              </a:ext>
            </a:extLst>
          </p:cNvPr>
          <p:cNvSpPr>
            <a:spLocks noGrp="1"/>
          </p:cNvSpPr>
          <p:nvPr>
            <p:ph type="title"/>
          </p:nvPr>
        </p:nvSpPr>
        <p:spPr/>
        <p:txBody>
          <a:bodyPr/>
          <a:lstStyle/>
          <a:p>
            <a:r>
              <a:rPr lang="en-US" altLang="zh-TW" sz="3200" dirty="0"/>
              <a:t>In this project, students will be acted as </a:t>
            </a:r>
          </a:p>
        </p:txBody>
      </p:sp>
      <p:sp>
        <p:nvSpPr>
          <p:cNvPr id="5" name="內容版面配置區 1">
            <a:extLst>
              <a:ext uri="{FF2B5EF4-FFF2-40B4-BE49-F238E27FC236}">
                <a16:creationId xmlns:a16="http://schemas.microsoft.com/office/drawing/2014/main" id="{557A4C4A-10CB-47AA-B5F8-226707F17881}"/>
              </a:ext>
            </a:extLst>
          </p:cNvPr>
          <p:cNvSpPr txBox="1">
            <a:spLocks/>
          </p:cNvSpPr>
          <p:nvPr/>
        </p:nvSpPr>
        <p:spPr>
          <a:xfrm>
            <a:off x="266700" y="1128419"/>
            <a:ext cx="8477250" cy="17608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Tx/>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Tx/>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Tx/>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Tx/>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457200">
              <a:buFont typeface="+mj-lt"/>
              <a:buAutoNum type="arabicPeriod"/>
            </a:pPr>
            <a:r>
              <a:rPr lang="en-US" altLang="zh-TW" sz="2000" dirty="0">
                <a:latin typeface="Times New Roman" panose="02020603050405020304" pitchFamily="18" charset="0"/>
                <a:cs typeface="Times New Roman" panose="02020603050405020304" pitchFamily="18" charset="0"/>
              </a:rPr>
              <a:t>Group leader or members to collaborate on an online project,</a:t>
            </a:r>
          </a:p>
          <a:p>
            <a:pPr marL="0" lvl="1" indent="-457200">
              <a:buFont typeface="+mj-lt"/>
              <a:buAutoNum type="arabicPeriod"/>
            </a:pPr>
            <a:r>
              <a:rPr lang="en-US" altLang="zh-TW" sz="2000" dirty="0">
                <a:latin typeface="Times New Roman" panose="02020603050405020304" pitchFamily="18" charset="0"/>
                <a:cs typeface="Times New Roman" panose="02020603050405020304" pitchFamily="18" charset="0"/>
              </a:rPr>
              <a:t>R&amp;D engineers to design and develop path-planning algorithm,</a:t>
            </a:r>
            <a:r>
              <a:rPr lang="zh-TW" altLang="en-US" sz="2000" dirty="0">
                <a:latin typeface="Times New Roman" panose="02020603050405020304" pitchFamily="18" charset="0"/>
                <a:cs typeface="Times New Roman" panose="02020603050405020304" pitchFamily="18" charset="0"/>
              </a:rPr>
              <a:t> </a:t>
            </a:r>
            <a:endParaRPr lang="en-US" altLang="zh-TW" sz="2000" dirty="0">
              <a:latin typeface="Times New Roman" panose="02020603050405020304" pitchFamily="18" charset="0"/>
              <a:cs typeface="Times New Roman" panose="02020603050405020304" pitchFamily="18" charset="0"/>
            </a:endParaRPr>
          </a:p>
          <a:p>
            <a:pPr marL="0" lvl="1" indent="-457200">
              <a:buFont typeface="+mj-lt"/>
              <a:buAutoNum type="arabicPeriod"/>
            </a:pPr>
            <a:r>
              <a:rPr lang="en-US" altLang="zh-TW" sz="2000" dirty="0">
                <a:latin typeface="Times New Roman" panose="02020603050405020304" pitchFamily="18" charset="0"/>
                <a:cs typeface="Times New Roman" panose="02020603050405020304" pitchFamily="18" charset="0"/>
              </a:rPr>
              <a:t>Project manager to present the designed code and prepare report.</a:t>
            </a:r>
          </a:p>
          <a:p>
            <a:pPr marL="0" lvl="1" indent="0">
              <a:buNone/>
            </a:pPr>
            <a:endParaRPr lang="en-US" altLang="zh-HK" sz="2000" dirty="0"/>
          </a:p>
          <a:p>
            <a:endParaRPr lang="zh-TW" altLang="en-US" sz="2000" dirty="0"/>
          </a:p>
        </p:txBody>
      </p:sp>
      <p:sp>
        <p:nvSpPr>
          <p:cNvPr id="8" name="標題 3">
            <a:extLst>
              <a:ext uri="{FF2B5EF4-FFF2-40B4-BE49-F238E27FC236}">
                <a16:creationId xmlns:a16="http://schemas.microsoft.com/office/drawing/2014/main" id="{B0E3FA96-C628-464B-9591-CB5C954A0111}"/>
              </a:ext>
            </a:extLst>
          </p:cNvPr>
          <p:cNvSpPr txBox="1">
            <a:spLocks/>
          </p:cNvSpPr>
          <p:nvPr/>
        </p:nvSpPr>
        <p:spPr>
          <a:xfrm>
            <a:off x="266700" y="2206983"/>
            <a:ext cx="8606844" cy="51655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200" b="0" kern="1200">
                <a:solidFill>
                  <a:schemeClr val="tx1"/>
                </a:solidFill>
                <a:latin typeface="Arial" panose="020B0604020202020204" pitchFamily="34" charset="0"/>
                <a:ea typeface="+mj-ea"/>
                <a:cs typeface="Arial" panose="020B0604020202020204" pitchFamily="34" charset="0"/>
              </a:defRPr>
            </a:lvl1pPr>
          </a:lstStyle>
          <a:p>
            <a:r>
              <a:rPr lang="en-US" altLang="zh-HK" dirty="0"/>
              <a:t>Assessments</a:t>
            </a:r>
            <a:endParaRPr lang="zh-HK" altLang="en-US" dirty="0"/>
          </a:p>
        </p:txBody>
      </p:sp>
    </p:spTree>
    <p:extLst>
      <p:ext uri="{BB962C8B-B14F-4D97-AF65-F5344CB8AC3E}">
        <p14:creationId xmlns:p14="http://schemas.microsoft.com/office/powerpoint/2010/main" val="2711588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Lecturer’s Information</a:t>
            </a:r>
          </a:p>
        </p:txBody>
      </p:sp>
      <p:sp>
        <p:nvSpPr>
          <p:cNvPr id="3" name="Content Placeholder 2"/>
          <p:cNvSpPr>
            <a:spLocks noGrp="1"/>
          </p:cNvSpPr>
          <p:nvPr>
            <p:ph idx="1"/>
          </p:nvPr>
        </p:nvSpPr>
        <p:spPr>
          <a:xfrm>
            <a:off x="419936" y="1142815"/>
            <a:ext cx="6386513" cy="3875484"/>
          </a:xfrm>
        </p:spPr>
        <p:txBody>
          <a:bodyPr>
            <a:normAutofit fontScale="62500" lnSpcReduction="20000"/>
          </a:bodyPr>
          <a:lstStyle/>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Instructor</a:t>
            </a:r>
            <a:r>
              <a:rPr lang="en-US" altLang="zh-TW" kern="0" dirty="0">
                <a:solidFill>
                  <a:srgbClr val="0070C0"/>
                </a:solidFill>
                <a:latin typeface="Book Antiqua" pitchFamily="18" charset="0"/>
                <a:ea typeface="PMingLiU" pitchFamily="18" charset="-120"/>
              </a:rPr>
              <a:t>:  Dr</a:t>
            </a:r>
            <a:r>
              <a:rPr lang="zh-TW" altLang="en-US" kern="0" dirty="0">
                <a:solidFill>
                  <a:srgbClr val="0070C0"/>
                </a:solidFill>
                <a:latin typeface="Book Antiqua" pitchFamily="18" charset="0"/>
                <a:ea typeface="PMingLiU" pitchFamily="18" charset="-120"/>
              </a:rPr>
              <a:t> </a:t>
            </a:r>
            <a:r>
              <a:rPr lang="en-US" altLang="zh-TW" kern="0" dirty="0">
                <a:solidFill>
                  <a:srgbClr val="0070C0"/>
                </a:solidFill>
                <a:latin typeface="Book Antiqua" pitchFamily="18" charset="0"/>
                <a:ea typeface="PMingLiU" pitchFamily="18" charset="-120"/>
              </a:rPr>
              <a:t>Li-Ta HSU</a:t>
            </a: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Office</a:t>
            </a:r>
            <a:r>
              <a:rPr lang="en-US" altLang="zh-TW" kern="0" dirty="0">
                <a:solidFill>
                  <a:srgbClr val="0070C0"/>
                </a:solidFill>
                <a:latin typeface="Book Antiqua" pitchFamily="18" charset="0"/>
                <a:ea typeface="PMingLiU" pitchFamily="18" charset="-120"/>
              </a:rPr>
              <a:t>: QR828</a:t>
            </a: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Phone</a:t>
            </a:r>
            <a:r>
              <a:rPr lang="en-US" altLang="zh-TW" kern="0" dirty="0">
                <a:solidFill>
                  <a:srgbClr val="0070C0"/>
                </a:solidFill>
                <a:latin typeface="Book Antiqua" pitchFamily="18" charset="0"/>
                <a:ea typeface="PMingLiU" pitchFamily="18" charset="-120"/>
              </a:rPr>
              <a:t>:  3400-8061</a:t>
            </a: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Email</a:t>
            </a:r>
            <a:r>
              <a:rPr lang="en-US" altLang="zh-TW" kern="0" dirty="0">
                <a:solidFill>
                  <a:srgbClr val="0070C0"/>
                </a:solidFill>
                <a:latin typeface="Book Antiqua" pitchFamily="18" charset="0"/>
                <a:ea typeface="PMingLiU" pitchFamily="18" charset="-120"/>
              </a:rPr>
              <a:t>: lt.hsu@polyu.edu.hk</a:t>
            </a:r>
          </a:p>
          <a:p>
            <a:pPr marL="257175" indent="-257175" eaLnBrk="0" hangingPunct="0">
              <a:lnSpc>
                <a:spcPct val="150000"/>
              </a:lnSpc>
              <a:spcBef>
                <a:spcPct val="20000"/>
              </a:spcBef>
              <a:buClr>
                <a:srgbClr val="7E0000"/>
              </a:buClr>
              <a:buSzPct val="70000"/>
              <a:defRPr/>
            </a:pPr>
            <a:r>
              <a:rPr lang="en-US" altLang="zh-TW" kern="0" dirty="0">
                <a:solidFill>
                  <a:srgbClr val="0070C0"/>
                </a:solidFill>
                <a:latin typeface="Book Antiqua" pitchFamily="18" charset="0"/>
                <a:ea typeface="PMingLiU" pitchFamily="18" charset="-120"/>
              </a:rPr>
              <a:t>Office Hour: by appointment</a:t>
            </a:r>
          </a:p>
          <a:p>
            <a:pPr marL="257175" indent="-257175" eaLnBrk="0" hangingPunct="0">
              <a:lnSpc>
                <a:spcPct val="150000"/>
              </a:lnSpc>
              <a:spcBef>
                <a:spcPct val="20000"/>
              </a:spcBef>
              <a:buClr>
                <a:srgbClr val="7E0000"/>
              </a:buClr>
              <a:buSzPct val="70000"/>
              <a:defRPr/>
            </a:pPr>
            <a:endParaRPr lang="en-US" altLang="zh-TW" kern="0" dirty="0">
              <a:solidFill>
                <a:srgbClr val="0070C0"/>
              </a:solidFill>
              <a:latin typeface="Book Antiqua" pitchFamily="18" charset="0"/>
              <a:ea typeface="PMingLiU" pitchFamily="18" charset="-120"/>
            </a:endParaRP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Expertise:</a:t>
            </a:r>
            <a:r>
              <a:rPr lang="en-US" altLang="zh-TW" b="1" kern="0" dirty="0">
                <a:solidFill>
                  <a:srgbClr val="0070C0"/>
                </a:solidFill>
                <a:latin typeface="Book Antiqua" pitchFamily="18" charset="0"/>
                <a:ea typeface="PMingLiU" pitchFamily="18" charset="-120"/>
              </a:rPr>
              <a:t> </a:t>
            </a:r>
            <a:r>
              <a:rPr lang="en-US" altLang="zh-TW" kern="0" dirty="0">
                <a:solidFill>
                  <a:srgbClr val="0070C0"/>
                </a:solidFill>
                <a:latin typeface="Book Antiqua" pitchFamily="18" charset="0"/>
                <a:ea typeface="PMingLiU" pitchFamily="18" charset="-120"/>
              </a:rPr>
              <a:t>GPS navigation, Autonomous driving, Pedestrian localization using Smartphone, Sensor Integration</a:t>
            </a:r>
            <a:endParaRPr lang="en-US" altLang="zh-TW" u="sng" kern="0" dirty="0">
              <a:solidFill>
                <a:srgbClr val="0070C0"/>
              </a:solidFill>
              <a:latin typeface="Book Antiqua" pitchFamily="18" charset="0"/>
              <a:ea typeface="PMingLiU" pitchFamily="18" charset="-120"/>
            </a:endParaRPr>
          </a:p>
        </p:txBody>
      </p:sp>
      <p:sp>
        <p:nvSpPr>
          <p:cNvPr id="5" name="Slide Number Placeholder 4"/>
          <p:cNvSpPr>
            <a:spLocks noGrp="1"/>
          </p:cNvSpPr>
          <p:nvPr>
            <p:ph type="sldNum" sz="quarter" idx="12"/>
          </p:nvPr>
        </p:nvSpPr>
        <p:spPr/>
        <p:txBody>
          <a:bodyPr/>
          <a:lstStyle/>
          <a:p>
            <a:fld id="{F9916023-AF62-48DC-8EF9-EEE6B7AA0744}" type="slidenum">
              <a:rPr lang="en-US" smtClean="0"/>
              <a:pPr/>
              <a:t>2</a:t>
            </a:fld>
            <a:endParaRPr lang="en-US" dirty="0"/>
          </a:p>
        </p:txBody>
      </p:sp>
    </p:spTree>
    <p:extLst>
      <p:ext uri="{BB962C8B-B14F-4D97-AF65-F5344CB8AC3E}">
        <p14:creationId xmlns:p14="http://schemas.microsoft.com/office/powerpoint/2010/main" val="2463604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439465" y="346713"/>
            <a:ext cx="5915025" cy="765928"/>
          </a:xfrm>
        </p:spPr>
        <p:txBody>
          <a:bodyPr anchor="t"/>
          <a:lstStyle/>
          <a:p>
            <a:pPr algn="ctr"/>
            <a:r>
              <a:rPr lang="en-US" altLang="zh-TW" sz="2800" dirty="0"/>
              <a:t>Li-Ta HSU </a:t>
            </a:r>
            <a:endParaRPr lang="zh-TW" altLang="en-US" sz="2800" dirty="0"/>
          </a:p>
        </p:txBody>
      </p:sp>
      <p:sp>
        <p:nvSpPr>
          <p:cNvPr id="3" name="內容版面配置區 2"/>
          <p:cNvSpPr>
            <a:spLocks noGrp="1"/>
          </p:cNvSpPr>
          <p:nvPr>
            <p:ph idx="1"/>
          </p:nvPr>
        </p:nvSpPr>
        <p:spPr>
          <a:xfrm>
            <a:off x="198462" y="796855"/>
            <a:ext cx="5479858" cy="4430582"/>
          </a:xfrm>
        </p:spPr>
        <p:txBody>
          <a:bodyPr>
            <a:normAutofit fontScale="92500" lnSpcReduction="10000"/>
          </a:bodyPr>
          <a:lstStyle/>
          <a:p>
            <a:pPr marL="0" indent="0">
              <a:spcBef>
                <a:spcPts val="450"/>
              </a:spcBef>
              <a:spcAft>
                <a:spcPts val="450"/>
              </a:spcAft>
              <a:buNone/>
            </a:pPr>
            <a:r>
              <a:rPr lang="en-US" altLang="zh-TW" sz="1500" dirty="0"/>
              <a:t>1985.08</a:t>
            </a:r>
            <a:r>
              <a:rPr lang="zh-TW" altLang="en-US" sz="1500" dirty="0"/>
              <a:t> </a:t>
            </a:r>
            <a:r>
              <a:rPr lang="en-US" altLang="zh-TW" sz="1500" dirty="0"/>
              <a:t>– Born in a fish farmer family in Tainan, Taiwan</a:t>
            </a:r>
          </a:p>
          <a:p>
            <a:pPr marL="740569" indent="-740569">
              <a:spcBef>
                <a:spcPts val="450"/>
              </a:spcBef>
              <a:spcAft>
                <a:spcPts val="450"/>
              </a:spcAft>
              <a:buNone/>
            </a:pPr>
            <a:r>
              <a:rPr lang="en-US" altLang="zh-TW" sz="1500" dirty="0"/>
              <a:t>2003.06</a:t>
            </a:r>
            <a:r>
              <a:rPr lang="zh-TW" altLang="en-US" sz="1500" dirty="0"/>
              <a:t> </a:t>
            </a:r>
            <a:r>
              <a:rPr lang="en-US" altLang="zh-TW" sz="1500" dirty="0"/>
              <a:t>– Graduated from Kang Ming Senior High School, Taiwan</a:t>
            </a:r>
          </a:p>
          <a:p>
            <a:pPr marL="740569" indent="-740569">
              <a:spcBef>
                <a:spcPts val="450"/>
              </a:spcBef>
              <a:spcAft>
                <a:spcPts val="450"/>
              </a:spcAft>
              <a:buNone/>
            </a:pPr>
            <a:r>
              <a:rPr lang="en-US" altLang="zh-TW" sz="1500" dirty="0"/>
              <a:t>2007.06</a:t>
            </a:r>
            <a:r>
              <a:rPr lang="zh-TW" altLang="en-US" sz="1500" dirty="0"/>
              <a:t> </a:t>
            </a:r>
            <a:r>
              <a:rPr lang="en-US" altLang="zh-TW" sz="1500" dirty="0"/>
              <a:t>–</a:t>
            </a:r>
            <a:r>
              <a:rPr lang="zh-TW" altLang="en-US" sz="1500" dirty="0"/>
              <a:t> </a:t>
            </a:r>
            <a:r>
              <a:rPr lang="en-US" altLang="zh-TW" sz="1500" dirty="0"/>
              <a:t>Bachelor of NCKU Department of Aeronautics and Astronautics (DAA), Taiwan</a:t>
            </a:r>
          </a:p>
          <a:p>
            <a:pPr marL="0" indent="0">
              <a:spcBef>
                <a:spcPts val="450"/>
              </a:spcBef>
              <a:spcAft>
                <a:spcPts val="450"/>
              </a:spcAft>
              <a:buNone/>
            </a:pPr>
            <a:r>
              <a:rPr lang="en-US" altLang="zh-TW" sz="1500" dirty="0"/>
              <a:t>2010.09</a:t>
            </a:r>
            <a:r>
              <a:rPr lang="zh-TW" altLang="en-US" sz="1500" dirty="0"/>
              <a:t> </a:t>
            </a:r>
            <a:r>
              <a:rPr lang="en-US" altLang="zh-TW" sz="1500" dirty="0"/>
              <a:t>–</a:t>
            </a:r>
            <a:r>
              <a:rPr lang="zh-TW" altLang="en-US" sz="1500" dirty="0"/>
              <a:t> </a:t>
            </a:r>
            <a:r>
              <a:rPr lang="en-US" altLang="zh-TW" sz="1500" dirty="0"/>
              <a:t>Ph.D. Candidate of NCKU DAA, Taiwan</a:t>
            </a:r>
          </a:p>
          <a:p>
            <a:pPr marL="0" indent="0">
              <a:spcBef>
                <a:spcPts val="450"/>
              </a:spcBef>
              <a:spcAft>
                <a:spcPts val="450"/>
              </a:spcAft>
              <a:buNone/>
            </a:pPr>
            <a:r>
              <a:rPr lang="en-US" altLang="zh-TW" sz="1500" dirty="0"/>
              <a:t>2012.02</a:t>
            </a:r>
            <a:r>
              <a:rPr lang="zh-TW" altLang="en-US" sz="1500" dirty="0"/>
              <a:t> </a:t>
            </a:r>
            <a:r>
              <a:rPr lang="en-US" altLang="zh-TW" sz="1500" dirty="0"/>
              <a:t>–</a:t>
            </a:r>
            <a:r>
              <a:rPr lang="zh-TW" altLang="en-US" sz="1500" dirty="0"/>
              <a:t> </a:t>
            </a:r>
            <a:r>
              <a:rPr lang="en-US" altLang="zh-TW" sz="1500" dirty="0"/>
              <a:t>Visiting Researcher </a:t>
            </a:r>
            <a:br>
              <a:rPr lang="en-US" altLang="zh-TW" sz="1500" dirty="0"/>
            </a:br>
            <a:r>
              <a:rPr lang="en-US" altLang="zh-TW" sz="1500" dirty="0"/>
              <a:t>	 in University College London, UK</a:t>
            </a:r>
          </a:p>
          <a:p>
            <a:pPr marL="0" indent="0">
              <a:spcBef>
                <a:spcPts val="450"/>
              </a:spcBef>
              <a:spcAft>
                <a:spcPts val="450"/>
              </a:spcAft>
              <a:buNone/>
            </a:pPr>
            <a:r>
              <a:rPr lang="en-US" altLang="zh-TW" sz="1500" dirty="0"/>
              <a:t>2012.06 –</a:t>
            </a:r>
            <a:r>
              <a:rPr lang="zh-TW" altLang="en-US" sz="1500" dirty="0"/>
              <a:t> </a:t>
            </a:r>
            <a:r>
              <a:rPr lang="en-US" altLang="zh-TW" sz="1500" dirty="0"/>
              <a:t>Part-time Consultant for Spirent, UK</a:t>
            </a:r>
          </a:p>
          <a:p>
            <a:pPr marL="0" indent="0">
              <a:spcBef>
                <a:spcPts val="450"/>
              </a:spcBef>
              <a:spcAft>
                <a:spcPts val="450"/>
              </a:spcAft>
              <a:buNone/>
            </a:pPr>
            <a:r>
              <a:rPr lang="en-US" altLang="zh-TW" sz="1500" dirty="0"/>
              <a:t>2013.07 –</a:t>
            </a:r>
            <a:r>
              <a:rPr lang="zh-TW" altLang="en-US" sz="1500" dirty="0"/>
              <a:t> </a:t>
            </a:r>
            <a:r>
              <a:rPr lang="en-US" altLang="zh-TW" sz="1500" dirty="0"/>
              <a:t>Visiting Researcher </a:t>
            </a:r>
            <a:br>
              <a:rPr lang="en-US" altLang="zh-TW" sz="1500" dirty="0"/>
            </a:br>
            <a:r>
              <a:rPr lang="en-US" altLang="zh-TW" sz="1500" dirty="0"/>
              <a:t> 	  in Tokyo Marine University, Japan</a:t>
            </a:r>
          </a:p>
          <a:p>
            <a:pPr marL="0" indent="0">
              <a:spcBef>
                <a:spcPts val="450"/>
              </a:spcBef>
              <a:spcAft>
                <a:spcPts val="450"/>
              </a:spcAft>
              <a:buNone/>
            </a:pPr>
            <a:r>
              <a:rPr lang="en-US" altLang="zh-TW" sz="1500" dirty="0"/>
              <a:t>2013.12</a:t>
            </a:r>
            <a:r>
              <a:rPr lang="zh-TW" altLang="en-US" sz="1500" dirty="0"/>
              <a:t> </a:t>
            </a:r>
            <a:r>
              <a:rPr lang="en-US" altLang="zh-TW" sz="1500" dirty="0"/>
              <a:t>–</a:t>
            </a:r>
            <a:r>
              <a:rPr lang="zh-TW" altLang="en-US" sz="1500" dirty="0"/>
              <a:t> </a:t>
            </a:r>
            <a:r>
              <a:rPr lang="en-US" altLang="zh-TW" sz="1500" dirty="0"/>
              <a:t>Ph.D. of NCKU DAA, Taiwan</a:t>
            </a:r>
            <a:endParaRPr lang="zh-TW" altLang="en-US" sz="1500" dirty="0"/>
          </a:p>
          <a:p>
            <a:pPr marL="806054" indent="-806054">
              <a:spcBef>
                <a:spcPts val="450"/>
              </a:spcBef>
              <a:spcAft>
                <a:spcPts val="450"/>
              </a:spcAft>
              <a:buNone/>
            </a:pPr>
            <a:r>
              <a:rPr lang="en-US" altLang="zh-TW" sz="1500" dirty="0"/>
              <a:t>2014.04</a:t>
            </a:r>
            <a:r>
              <a:rPr lang="zh-TW" altLang="en-US" sz="1500" dirty="0"/>
              <a:t> </a:t>
            </a:r>
            <a:r>
              <a:rPr lang="en-US" altLang="zh-TW" sz="1500" dirty="0"/>
              <a:t>–</a:t>
            </a:r>
            <a:r>
              <a:rPr lang="zh-TW" altLang="en-US" sz="1500" dirty="0"/>
              <a:t> </a:t>
            </a:r>
            <a:r>
              <a:rPr lang="en-US" altLang="zh-TW" sz="1500" dirty="0"/>
              <a:t>Postdoctoral Researcher in the </a:t>
            </a:r>
            <a:br>
              <a:rPr lang="en-US" altLang="zh-TW" sz="1500" dirty="0"/>
            </a:br>
            <a:r>
              <a:rPr lang="en-US" altLang="zh-TW" sz="1500" dirty="0"/>
              <a:t>University of Tokyo , Japan</a:t>
            </a:r>
          </a:p>
          <a:p>
            <a:pPr marL="806054" indent="-806054">
              <a:spcBef>
                <a:spcPts val="450"/>
              </a:spcBef>
              <a:spcAft>
                <a:spcPts val="450"/>
              </a:spcAft>
              <a:buNone/>
            </a:pPr>
            <a:r>
              <a:rPr lang="en-US" altLang="zh-TW" sz="1500" dirty="0" smtClean="0"/>
              <a:t>2017.05</a:t>
            </a:r>
            <a:r>
              <a:rPr lang="zh-TW" altLang="en-US" sz="1500" dirty="0" smtClean="0"/>
              <a:t> </a:t>
            </a:r>
            <a:r>
              <a:rPr lang="en-US" altLang="zh-TW" sz="1500" dirty="0"/>
              <a:t>– Assistant Professor </a:t>
            </a:r>
            <a:br>
              <a:rPr lang="en-US" altLang="zh-TW" sz="1500" dirty="0"/>
            </a:br>
            <a:r>
              <a:rPr lang="en-US" altLang="zh-TW" sz="1500" dirty="0"/>
              <a:t>in AAE of PolyU, Hong </a:t>
            </a:r>
            <a:r>
              <a:rPr lang="en-US" altLang="zh-TW" sz="1500" dirty="0" smtClean="0"/>
              <a:t>Kong</a:t>
            </a:r>
          </a:p>
          <a:p>
            <a:pPr marL="806054" indent="-806054">
              <a:spcBef>
                <a:spcPts val="450"/>
              </a:spcBef>
              <a:spcAft>
                <a:spcPts val="450"/>
              </a:spcAft>
              <a:buNone/>
            </a:pPr>
            <a:r>
              <a:rPr lang="en-US" altLang="zh-TW" sz="1500" dirty="0" smtClean="0"/>
              <a:t>2021.07</a:t>
            </a:r>
            <a:r>
              <a:rPr lang="zh-TW" altLang="en-US" sz="1500" dirty="0" smtClean="0"/>
              <a:t> </a:t>
            </a:r>
            <a:r>
              <a:rPr lang="en-US" altLang="zh-TW" sz="1500" dirty="0"/>
              <a:t>– </a:t>
            </a:r>
            <a:r>
              <a:rPr lang="en-US" altLang="zh-TW" sz="1500" dirty="0" smtClean="0"/>
              <a:t>Associate </a:t>
            </a:r>
            <a:r>
              <a:rPr lang="en-US" altLang="zh-TW" sz="1500" dirty="0"/>
              <a:t>Professor </a:t>
            </a:r>
            <a:br>
              <a:rPr lang="en-US" altLang="zh-TW" sz="1500" dirty="0"/>
            </a:br>
            <a:r>
              <a:rPr lang="en-US" altLang="zh-TW" sz="1500" dirty="0"/>
              <a:t>in AAE of PolyU, Hong Kong</a:t>
            </a:r>
          </a:p>
          <a:p>
            <a:pPr marL="806054" indent="-806054">
              <a:spcBef>
                <a:spcPts val="450"/>
              </a:spcBef>
              <a:spcAft>
                <a:spcPts val="450"/>
              </a:spcAft>
              <a:buNone/>
            </a:pPr>
            <a:endParaRPr lang="en-US" altLang="zh-TW" sz="1500" dirty="0"/>
          </a:p>
        </p:txBody>
      </p:sp>
      <p:pic>
        <p:nvPicPr>
          <p:cNvPr id="7" name="圖片 6"/>
          <p:cNvPicPr>
            <a:picLocks noChangeAspect="1"/>
          </p:cNvPicPr>
          <p:nvPr/>
        </p:nvPicPr>
        <p:blipFill>
          <a:blip r:embed="rId2"/>
          <a:stretch>
            <a:fillRect/>
          </a:stretch>
        </p:blipFill>
        <p:spPr>
          <a:xfrm>
            <a:off x="5626222" y="702209"/>
            <a:ext cx="2491296" cy="1400147"/>
          </a:xfrm>
          <a:prstGeom prst="rect">
            <a:avLst/>
          </a:prstGeom>
        </p:spPr>
      </p:pic>
      <p:pic>
        <p:nvPicPr>
          <p:cNvPr id="5" name="圖片 4"/>
          <p:cNvPicPr>
            <a:picLocks noChangeAspect="1"/>
          </p:cNvPicPr>
          <p:nvPr/>
        </p:nvPicPr>
        <p:blipFill>
          <a:blip r:embed="rId3"/>
          <a:stretch>
            <a:fillRect/>
          </a:stretch>
        </p:blipFill>
        <p:spPr>
          <a:xfrm>
            <a:off x="4783410" y="1750430"/>
            <a:ext cx="1845805" cy="1731800"/>
          </a:xfrm>
          <a:prstGeom prst="rect">
            <a:avLst/>
          </a:prstGeom>
        </p:spPr>
      </p:pic>
      <p:pic>
        <p:nvPicPr>
          <p:cNvPr id="11" name="圖片 10">
            <a:extLst>
              <a:ext uri="{FF2B5EF4-FFF2-40B4-BE49-F238E27FC236}">
                <a16:creationId xmlns:a16="http://schemas.microsoft.com/office/drawing/2014/main" id="{63276C67-1947-4FDF-98A1-D0555B9ED096}"/>
              </a:ext>
            </a:extLst>
          </p:cNvPr>
          <p:cNvPicPr>
            <a:picLocks noChangeAspect="1"/>
          </p:cNvPicPr>
          <p:nvPr/>
        </p:nvPicPr>
        <p:blipFill>
          <a:blip r:embed="rId4"/>
          <a:stretch>
            <a:fillRect/>
          </a:stretch>
        </p:blipFill>
        <p:spPr>
          <a:xfrm>
            <a:off x="7513357" y="1266884"/>
            <a:ext cx="1523941" cy="1133928"/>
          </a:xfrm>
          <a:prstGeom prst="rect">
            <a:avLst/>
          </a:prstGeom>
        </p:spPr>
      </p:pic>
      <p:pic>
        <p:nvPicPr>
          <p:cNvPr id="13" name="圖片 12">
            <a:extLst>
              <a:ext uri="{FF2B5EF4-FFF2-40B4-BE49-F238E27FC236}">
                <a16:creationId xmlns:a16="http://schemas.microsoft.com/office/drawing/2014/main" id="{FADBA38B-F210-476D-BCDB-4CCF00CB098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30451" r="15820" b="14478"/>
          <a:stretch/>
        </p:blipFill>
        <p:spPr>
          <a:xfrm>
            <a:off x="6441348" y="2040072"/>
            <a:ext cx="1686735" cy="1477370"/>
          </a:xfrm>
          <a:prstGeom prst="rect">
            <a:avLst/>
          </a:prstGeom>
        </p:spPr>
      </p:pic>
      <p:pic>
        <p:nvPicPr>
          <p:cNvPr id="15" name="Picture 33">
            <a:extLst>
              <a:ext uri="{FF2B5EF4-FFF2-40B4-BE49-F238E27FC236}">
                <a16:creationId xmlns:a16="http://schemas.microsoft.com/office/drawing/2014/main" id="{4453576C-1D33-4305-80A3-345BA41D14B4}"/>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32277" t="11819" r="27965" b="17638"/>
          <a:stretch/>
        </p:blipFill>
        <p:spPr>
          <a:xfrm>
            <a:off x="7918824" y="2317805"/>
            <a:ext cx="1118474" cy="1488453"/>
          </a:xfrm>
          <a:prstGeom prst="rect">
            <a:avLst/>
          </a:prstGeom>
        </p:spPr>
      </p:pic>
      <p:pic>
        <p:nvPicPr>
          <p:cNvPr id="19" name="圖片 18">
            <a:extLst>
              <a:ext uri="{FF2B5EF4-FFF2-40B4-BE49-F238E27FC236}">
                <a16:creationId xmlns:a16="http://schemas.microsoft.com/office/drawing/2014/main" id="{4B5062CE-FBCA-4F46-9908-A4CC5302CEEC}"/>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19846"/>
          <a:stretch/>
        </p:blipFill>
        <p:spPr>
          <a:xfrm>
            <a:off x="4299441" y="3152583"/>
            <a:ext cx="2927478" cy="1563721"/>
          </a:xfrm>
          <a:prstGeom prst="rect">
            <a:avLst/>
          </a:prstGeom>
        </p:spPr>
      </p:pic>
      <p:pic>
        <p:nvPicPr>
          <p:cNvPr id="24" name="內容版面配置區 3">
            <a:extLst>
              <a:ext uri="{FF2B5EF4-FFF2-40B4-BE49-F238E27FC236}">
                <a16:creationId xmlns:a16="http://schemas.microsoft.com/office/drawing/2014/main" id="{2411138D-CEE5-416B-BCF8-DB3709780B75}"/>
              </a:ext>
            </a:extLst>
          </p:cNvPr>
          <p:cNvPicPr/>
          <p:nvPr/>
        </p:nvPicPr>
        <p:blipFill rotWithShape="1">
          <a:blip r:embed="rId8" cstate="print">
            <a:extLst>
              <a:ext uri="{28A0092B-C50C-407E-A947-70E740481C1C}">
                <a14:useLocalDpi xmlns:a14="http://schemas.microsoft.com/office/drawing/2010/main" val="0"/>
              </a:ext>
            </a:extLst>
          </a:blip>
          <a:srcRect l="6266" t="30976" r="58689" b="34276"/>
          <a:stretch/>
        </p:blipFill>
        <p:spPr>
          <a:xfrm>
            <a:off x="7038312" y="3479644"/>
            <a:ext cx="2093949" cy="1102432"/>
          </a:xfrm>
          <a:prstGeom prst="rect">
            <a:avLst/>
          </a:prstGeom>
        </p:spPr>
      </p:pic>
    </p:spTree>
    <p:extLst>
      <p:ext uri="{BB962C8B-B14F-4D97-AF65-F5344CB8AC3E}">
        <p14:creationId xmlns:p14="http://schemas.microsoft.com/office/powerpoint/2010/main" val="2799786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829" y="423882"/>
            <a:ext cx="8606844" cy="703638"/>
          </a:xfrm>
        </p:spPr>
        <p:txBody>
          <a:bodyPr>
            <a:normAutofit/>
          </a:bodyPr>
          <a:lstStyle/>
          <a:p>
            <a:r>
              <a:rPr lang="en-US" b="1" dirty="0"/>
              <a:t>Ground Rules</a:t>
            </a:r>
          </a:p>
        </p:txBody>
      </p:sp>
      <p:sp>
        <p:nvSpPr>
          <p:cNvPr id="3" name="Content Placeholder 2"/>
          <p:cNvSpPr>
            <a:spLocks noGrp="1"/>
          </p:cNvSpPr>
          <p:nvPr>
            <p:ph idx="1"/>
          </p:nvPr>
        </p:nvSpPr>
        <p:spPr>
          <a:xfrm>
            <a:off x="330461" y="3269518"/>
            <a:ext cx="7871998" cy="1721582"/>
          </a:xfrm>
        </p:spPr>
        <p:txBody>
          <a:bodyPr>
            <a:noAutofit/>
          </a:bodyPr>
          <a:lstStyle/>
          <a:p>
            <a:r>
              <a:rPr lang="en-HK" sz="2000" dirty="0"/>
              <a:t>Keep an open mind—enter the classroom dialogue with the expectation of learning something new. Look forward to learning about–and being challenged by–ideas, questions, and points of view that are different than your own.</a:t>
            </a:r>
          </a:p>
          <a:p>
            <a:r>
              <a:rPr lang="en-HK" sz="2000" dirty="0"/>
              <a:t>Arrive on time to the class and finish the class on time</a:t>
            </a:r>
          </a:p>
        </p:txBody>
      </p:sp>
      <p:sp>
        <p:nvSpPr>
          <p:cNvPr id="5" name="Slide Number Placeholder 4"/>
          <p:cNvSpPr>
            <a:spLocks noGrp="1"/>
          </p:cNvSpPr>
          <p:nvPr>
            <p:ph type="sldNum" sz="quarter" idx="12"/>
          </p:nvPr>
        </p:nvSpPr>
        <p:spPr/>
        <p:txBody>
          <a:bodyPr/>
          <a:lstStyle/>
          <a:p>
            <a:fld id="{F9916023-AF62-48DC-8EF9-EEE6B7AA0744}" type="slidenum">
              <a:rPr lang="en-US" sz="1600" smtClean="0"/>
              <a:pPr/>
              <a:t>4</a:t>
            </a:fld>
            <a:endParaRPr lang="en-US" sz="1600" dirty="0"/>
          </a:p>
        </p:txBody>
      </p:sp>
      <p:sp>
        <p:nvSpPr>
          <p:cNvPr id="7" name="Content Placeholder 2"/>
          <p:cNvSpPr txBox="1">
            <a:spLocks/>
          </p:cNvSpPr>
          <p:nvPr/>
        </p:nvSpPr>
        <p:spPr>
          <a:xfrm>
            <a:off x="330461" y="1594345"/>
            <a:ext cx="4088333" cy="137914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HK" sz="2000" dirty="0">
                <a:latin typeface="Arial" panose="020B0604020202020204" pitchFamily="34" charset="0"/>
                <a:cs typeface="Arial" panose="020B0604020202020204" pitchFamily="34" charset="0"/>
              </a:rPr>
              <a:t>Try to speak as much English as possible.</a:t>
            </a:r>
          </a:p>
          <a:p>
            <a:r>
              <a:rPr lang="en-HK" sz="2000" dirty="0">
                <a:latin typeface="Arial" panose="020B0604020202020204" pitchFamily="34" charset="0"/>
                <a:cs typeface="Arial" panose="020B0604020202020204" pitchFamily="34" charset="0"/>
              </a:rPr>
              <a:t>Participate the class activates assigned.</a:t>
            </a:r>
            <a:endParaRPr lang="en-US" sz="2000" dirty="0">
              <a:latin typeface="Arial" panose="020B0604020202020204" pitchFamily="34" charset="0"/>
              <a:cs typeface="Arial" panose="020B0604020202020204" pitchFamily="34" charset="0"/>
            </a:endParaRPr>
          </a:p>
        </p:txBody>
      </p:sp>
      <p:sp>
        <p:nvSpPr>
          <p:cNvPr id="8" name="Content Placeholder 2"/>
          <p:cNvSpPr txBox="1">
            <a:spLocks/>
          </p:cNvSpPr>
          <p:nvPr/>
        </p:nvSpPr>
        <p:spPr>
          <a:xfrm>
            <a:off x="4376170" y="1594344"/>
            <a:ext cx="3872346" cy="1781579"/>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HK" sz="2000" dirty="0">
                <a:latin typeface="Arial" panose="020B0604020202020204" pitchFamily="34" charset="0"/>
                <a:cs typeface="Arial" panose="020B0604020202020204" pitchFamily="34" charset="0"/>
              </a:rPr>
              <a:t>Reply your email with 3 working day.</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Open to any question regards to the subject</a:t>
            </a:r>
          </a:p>
        </p:txBody>
      </p:sp>
      <p:sp>
        <p:nvSpPr>
          <p:cNvPr id="9" name="Text Placeholder 6"/>
          <p:cNvSpPr txBox="1">
            <a:spLocks/>
          </p:cNvSpPr>
          <p:nvPr/>
        </p:nvSpPr>
        <p:spPr>
          <a:xfrm>
            <a:off x="356435" y="1127520"/>
            <a:ext cx="2901255" cy="61793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dirty="0">
                <a:latin typeface="Arial" panose="020B0604020202020204" pitchFamily="34" charset="0"/>
                <a:cs typeface="Arial" panose="020B0604020202020204" pitchFamily="34" charset="0"/>
              </a:rPr>
              <a:t>For students</a:t>
            </a:r>
          </a:p>
        </p:txBody>
      </p:sp>
      <p:sp>
        <p:nvSpPr>
          <p:cNvPr id="11" name="Text Placeholder 6"/>
          <p:cNvSpPr txBox="1">
            <a:spLocks/>
          </p:cNvSpPr>
          <p:nvPr/>
        </p:nvSpPr>
        <p:spPr>
          <a:xfrm>
            <a:off x="4488238" y="1127520"/>
            <a:ext cx="2901255" cy="61793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dirty="0">
                <a:latin typeface="Arial" panose="020B0604020202020204" pitchFamily="34" charset="0"/>
                <a:cs typeface="Arial" panose="020B0604020202020204" pitchFamily="34" charset="0"/>
              </a:rPr>
              <a:t>For teaching staffs</a:t>
            </a:r>
          </a:p>
        </p:txBody>
      </p:sp>
      <p:sp>
        <p:nvSpPr>
          <p:cNvPr id="12" name="Text Placeholder 6"/>
          <p:cNvSpPr txBox="1">
            <a:spLocks/>
          </p:cNvSpPr>
          <p:nvPr/>
        </p:nvSpPr>
        <p:spPr>
          <a:xfrm>
            <a:off x="355541" y="2897679"/>
            <a:ext cx="2901255" cy="61793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u="sng" dirty="0">
                <a:latin typeface="Arial" panose="020B0604020202020204" pitchFamily="34" charset="0"/>
                <a:cs typeface="Arial" panose="020B0604020202020204" pitchFamily="34" charset="0"/>
              </a:rPr>
              <a:t>For us!</a:t>
            </a:r>
          </a:p>
        </p:txBody>
      </p:sp>
    </p:spTree>
    <p:extLst>
      <p:ext uri="{BB962C8B-B14F-4D97-AF65-F5344CB8AC3E}">
        <p14:creationId xmlns:p14="http://schemas.microsoft.com/office/powerpoint/2010/main" val="37447299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投影片編號版面配置區 2">
            <a:extLst>
              <a:ext uri="{FF2B5EF4-FFF2-40B4-BE49-F238E27FC236}">
                <a16:creationId xmlns:a16="http://schemas.microsoft.com/office/drawing/2014/main" id="{8B2EBBDD-B7EE-483C-ADDD-7AF3E9A4AC39}"/>
              </a:ext>
            </a:extLst>
          </p:cNvPr>
          <p:cNvSpPr>
            <a:spLocks noGrp="1"/>
          </p:cNvSpPr>
          <p:nvPr>
            <p:ph type="sldNum" sz="quarter" idx="12"/>
          </p:nvPr>
        </p:nvSpPr>
        <p:spPr/>
        <p:txBody>
          <a:bodyPr/>
          <a:lstStyle/>
          <a:p>
            <a:fld id="{2B7B873C-A46E-4878-A014-BF36A57BE664}" type="slidenum">
              <a:rPr lang="en-US" smtClean="0"/>
              <a:pPr/>
              <a:t>5</a:t>
            </a:fld>
            <a:endParaRPr lang="en-US" dirty="0"/>
          </a:p>
        </p:txBody>
      </p:sp>
      <p:sp>
        <p:nvSpPr>
          <p:cNvPr id="4" name="標題 3">
            <a:extLst>
              <a:ext uri="{FF2B5EF4-FFF2-40B4-BE49-F238E27FC236}">
                <a16:creationId xmlns:a16="http://schemas.microsoft.com/office/drawing/2014/main" id="{779B2A63-DDB0-42BF-B123-68FCA674BF09}"/>
              </a:ext>
            </a:extLst>
          </p:cNvPr>
          <p:cNvSpPr>
            <a:spLocks noGrp="1"/>
          </p:cNvSpPr>
          <p:nvPr>
            <p:ph type="title"/>
          </p:nvPr>
        </p:nvSpPr>
        <p:spPr>
          <a:xfrm>
            <a:off x="85725" y="509586"/>
            <a:ext cx="4924425" cy="516556"/>
          </a:xfrm>
        </p:spPr>
        <p:txBody>
          <a:bodyPr/>
          <a:lstStyle/>
          <a:p>
            <a:r>
              <a:rPr lang="en-US" altLang="zh-HK" dirty="0"/>
              <a:t>What is Path Planning? </a:t>
            </a:r>
            <a:endParaRPr lang="zh-HK" altLang="en-US" dirty="0"/>
          </a:p>
        </p:txBody>
      </p:sp>
      <p:sp>
        <p:nvSpPr>
          <p:cNvPr id="7" name="內容版面配置區 6">
            <a:extLst>
              <a:ext uri="{FF2B5EF4-FFF2-40B4-BE49-F238E27FC236}">
                <a16:creationId xmlns:a16="http://schemas.microsoft.com/office/drawing/2014/main" id="{92F563CA-BD05-46EF-B428-8B2368E1A12D}"/>
              </a:ext>
            </a:extLst>
          </p:cNvPr>
          <p:cNvSpPr>
            <a:spLocks noGrp="1"/>
          </p:cNvSpPr>
          <p:nvPr>
            <p:ph idx="1"/>
          </p:nvPr>
        </p:nvSpPr>
        <p:spPr>
          <a:xfrm>
            <a:off x="266699" y="1062507"/>
            <a:ext cx="8768769" cy="3747752"/>
          </a:xfrm>
        </p:spPr>
        <p:txBody>
          <a:bodyPr>
            <a:normAutofit/>
          </a:bodyPr>
          <a:lstStyle/>
          <a:p>
            <a:r>
              <a:rPr lang="en-US" altLang="zh-HK" sz="2200" b="1" dirty="0"/>
              <a:t>Path planning </a:t>
            </a:r>
            <a:r>
              <a:rPr lang="en-US" altLang="zh-HK" sz="2200" dirty="0"/>
              <a:t>(also known as the </a:t>
            </a:r>
            <a:r>
              <a:rPr lang="en-US" altLang="zh-HK" sz="2200" b="1" dirty="0"/>
              <a:t>navigation problem</a:t>
            </a:r>
            <a:r>
              <a:rPr lang="en-US" altLang="zh-HK" sz="2200" dirty="0"/>
              <a:t>) is computational problem to find a sequence of valid configurations that moves the object from the source to destination. The term is used in </a:t>
            </a:r>
            <a:r>
              <a:rPr lang="en-US" altLang="zh-HK" sz="2200" b="1" dirty="0"/>
              <a:t>aviation</a:t>
            </a:r>
            <a:r>
              <a:rPr lang="en-US" altLang="zh-HK" sz="2200" dirty="0"/>
              <a:t>, </a:t>
            </a:r>
            <a:r>
              <a:rPr lang="en-US" altLang="zh-HK" sz="2200" b="1" dirty="0"/>
              <a:t>robotics</a:t>
            </a:r>
            <a:r>
              <a:rPr lang="en-US" altLang="zh-HK" sz="2200" dirty="0"/>
              <a:t> and </a:t>
            </a:r>
            <a:r>
              <a:rPr lang="en-US" altLang="zh-HK" sz="2200" b="1" dirty="0"/>
              <a:t>computer games</a:t>
            </a:r>
            <a:r>
              <a:rPr lang="en-US" altLang="zh-HK" sz="2200" dirty="0"/>
              <a:t>.</a:t>
            </a:r>
          </a:p>
          <a:p>
            <a:endParaRPr lang="zh-HK" altLang="en-US" sz="2200" dirty="0"/>
          </a:p>
        </p:txBody>
      </p:sp>
      <p:pic>
        <p:nvPicPr>
          <p:cNvPr id="11" name="Content Placeholder 7">
            <a:hlinkClick r:id="rId2"/>
            <a:extLst>
              <a:ext uri="{FF2B5EF4-FFF2-40B4-BE49-F238E27FC236}">
                <a16:creationId xmlns:a16="http://schemas.microsoft.com/office/drawing/2014/main" id="{C3D878AB-3C0B-4FB6-99A4-4F4E210AAA94}"/>
              </a:ext>
            </a:extLst>
          </p:cNvPr>
          <p:cNvPicPr>
            <a:picLocks noChangeAspect="1"/>
          </p:cNvPicPr>
          <p:nvPr/>
        </p:nvPicPr>
        <p:blipFill rotWithShape="1">
          <a:blip r:embed="rId3"/>
          <a:srcRect l="18823" t="14783" r="39509" b="29266"/>
          <a:stretch/>
        </p:blipFill>
        <p:spPr>
          <a:xfrm>
            <a:off x="891419" y="2395405"/>
            <a:ext cx="2963659" cy="2238509"/>
          </a:xfrm>
          <a:prstGeom prst="rect">
            <a:avLst/>
          </a:prstGeom>
        </p:spPr>
      </p:pic>
      <p:pic>
        <p:nvPicPr>
          <p:cNvPr id="13" name="Picture 7">
            <a:extLst>
              <a:ext uri="{FF2B5EF4-FFF2-40B4-BE49-F238E27FC236}">
                <a16:creationId xmlns:a16="http://schemas.microsoft.com/office/drawing/2014/main" id="{EA11E61C-0476-44A7-AAB7-C01763BBC652}"/>
              </a:ext>
            </a:extLst>
          </p:cNvPr>
          <p:cNvPicPr>
            <a:picLocks noChangeAspect="1"/>
          </p:cNvPicPr>
          <p:nvPr/>
        </p:nvPicPr>
        <p:blipFill>
          <a:blip r:embed="rId4"/>
          <a:stretch>
            <a:fillRect/>
          </a:stretch>
        </p:blipFill>
        <p:spPr>
          <a:xfrm>
            <a:off x="4572000" y="2377011"/>
            <a:ext cx="3319393" cy="1868726"/>
          </a:xfrm>
          <a:prstGeom prst="rect">
            <a:avLst/>
          </a:prstGeom>
        </p:spPr>
      </p:pic>
      <p:pic>
        <p:nvPicPr>
          <p:cNvPr id="15" name="Picture 9">
            <a:extLst>
              <a:ext uri="{FF2B5EF4-FFF2-40B4-BE49-F238E27FC236}">
                <a16:creationId xmlns:a16="http://schemas.microsoft.com/office/drawing/2014/main" id="{9423100C-A44B-469F-864D-FB7132AEAD84}"/>
              </a:ext>
            </a:extLst>
          </p:cNvPr>
          <p:cNvPicPr>
            <a:picLocks noChangeAspect="1"/>
          </p:cNvPicPr>
          <p:nvPr/>
        </p:nvPicPr>
        <p:blipFill>
          <a:blip r:embed="rId5"/>
          <a:stretch>
            <a:fillRect/>
          </a:stretch>
        </p:blipFill>
        <p:spPr>
          <a:xfrm>
            <a:off x="4740523" y="2608784"/>
            <a:ext cx="3150870" cy="1811750"/>
          </a:xfrm>
          <a:prstGeom prst="rect">
            <a:avLst/>
          </a:prstGeom>
        </p:spPr>
      </p:pic>
      <p:pic>
        <p:nvPicPr>
          <p:cNvPr id="17" name="Picture 11">
            <a:extLst>
              <a:ext uri="{FF2B5EF4-FFF2-40B4-BE49-F238E27FC236}">
                <a16:creationId xmlns:a16="http://schemas.microsoft.com/office/drawing/2014/main" id="{2994B047-D4A0-4926-A731-ED34DBC81169}"/>
              </a:ext>
            </a:extLst>
          </p:cNvPr>
          <p:cNvPicPr>
            <a:picLocks noChangeAspect="1"/>
          </p:cNvPicPr>
          <p:nvPr/>
        </p:nvPicPr>
        <p:blipFill>
          <a:blip r:embed="rId6"/>
          <a:stretch>
            <a:fillRect/>
          </a:stretch>
        </p:blipFill>
        <p:spPr>
          <a:xfrm>
            <a:off x="4941436" y="2835594"/>
            <a:ext cx="3307080" cy="1798320"/>
          </a:xfrm>
          <a:prstGeom prst="rect">
            <a:avLst/>
          </a:prstGeom>
        </p:spPr>
      </p:pic>
      <p:sp>
        <p:nvSpPr>
          <p:cNvPr id="18" name="文字方塊 17">
            <a:extLst>
              <a:ext uri="{FF2B5EF4-FFF2-40B4-BE49-F238E27FC236}">
                <a16:creationId xmlns:a16="http://schemas.microsoft.com/office/drawing/2014/main" id="{4FE24D0B-DC47-4AB3-9A3D-580855D2C528}"/>
              </a:ext>
            </a:extLst>
          </p:cNvPr>
          <p:cNvSpPr txBox="1"/>
          <p:nvPr/>
        </p:nvSpPr>
        <p:spPr>
          <a:xfrm>
            <a:off x="4449830" y="590106"/>
            <a:ext cx="4694170" cy="400110"/>
          </a:xfrm>
          <a:prstGeom prst="rect">
            <a:avLst/>
          </a:prstGeom>
          <a:noFill/>
        </p:spPr>
        <p:txBody>
          <a:bodyPr wrap="none" rtlCol="0">
            <a:spAutoFit/>
          </a:bodyPr>
          <a:lstStyle/>
          <a:p>
            <a:r>
              <a:rPr lang="en-US" altLang="zh-HK" sz="2000" b="1" dirty="0">
                <a:solidFill>
                  <a:srgbClr val="FF0000"/>
                </a:solidFill>
              </a:rPr>
              <a:t>How to go from A to B considering factors!</a:t>
            </a:r>
            <a:endParaRPr lang="zh-HK" altLang="en-US" sz="2000" b="1" dirty="0">
              <a:solidFill>
                <a:srgbClr val="FF0000"/>
              </a:solidFill>
            </a:endParaRPr>
          </a:p>
        </p:txBody>
      </p:sp>
      <p:pic>
        <p:nvPicPr>
          <p:cNvPr id="2" name="Picture 1"/>
          <p:cNvPicPr>
            <a:picLocks noChangeAspect="1"/>
          </p:cNvPicPr>
          <p:nvPr/>
        </p:nvPicPr>
        <p:blipFill>
          <a:blip r:embed="rId7"/>
          <a:stretch>
            <a:fillRect/>
          </a:stretch>
        </p:blipFill>
        <p:spPr>
          <a:xfrm>
            <a:off x="5265337" y="3086311"/>
            <a:ext cx="3233757" cy="1820376"/>
          </a:xfrm>
          <a:prstGeom prst="rect">
            <a:avLst/>
          </a:prstGeom>
        </p:spPr>
      </p:pic>
    </p:spTree>
    <p:extLst>
      <p:ext uri="{BB962C8B-B14F-4D97-AF65-F5344CB8AC3E}">
        <p14:creationId xmlns:p14="http://schemas.microsoft.com/office/powerpoint/2010/main" val="2204197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1E372912-B906-49AA-A06A-F498DD62CC5E}"/>
              </a:ext>
            </a:extLst>
          </p:cNvPr>
          <p:cNvSpPr>
            <a:spLocks noGrp="1"/>
          </p:cNvSpPr>
          <p:nvPr>
            <p:ph idx="1"/>
          </p:nvPr>
        </p:nvSpPr>
        <p:spPr>
          <a:xfrm>
            <a:off x="266700" y="1026142"/>
            <a:ext cx="8606844" cy="3784117"/>
          </a:xfrm>
        </p:spPr>
        <p:txBody>
          <a:bodyPr>
            <a:normAutofit/>
          </a:bodyPr>
          <a:lstStyle/>
          <a:p>
            <a:r>
              <a:rPr lang="en-US" altLang="zh-HK" sz="2000" dirty="0">
                <a:latin typeface="Arial" panose="020B0604020202020204" pitchFamily="34" charset="0"/>
                <a:cs typeface="Arial" panose="020B0604020202020204" pitchFamily="34" charset="0"/>
              </a:rPr>
              <a:t>Private pilots do the path plan before the flight to make sure the navigation aid is available</a:t>
            </a:r>
          </a:p>
          <a:p>
            <a:endParaRPr lang="zh-HK" altLang="en-US" sz="2000" dirty="0"/>
          </a:p>
        </p:txBody>
      </p:sp>
      <p:sp>
        <p:nvSpPr>
          <p:cNvPr id="3" name="投影片編號版面配置區 2">
            <a:extLst>
              <a:ext uri="{FF2B5EF4-FFF2-40B4-BE49-F238E27FC236}">
                <a16:creationId xmlns:a16="http://schemas.microsoft.com/office/drawing/2014/main" id="{20011932-A07E-45BB-AC67-97F747F9DBA0}"/>
              </a:ext>
            </a:extLst>
          </p:cNvPr>
          <p:cNvSpPr>
            <a:spLocks noGrp="1"/>
          </p:cNvSpPr>
          <p:nvPr>
            <p:ph type="sldNum" sz="quarter" idx="12"/>
          </p:nvPr>
        </p:nvSpPr>
        <p:spPr/>
        <p:txBody>
          <a:bodyPr/>
          <a:lstStyle/>
          <a:p>
            <a:fld id="{2B7B873C-A46E-4878-A014-BF36A57BE664}" type="slidenum">
              <a:rPr lang="en-US" smtClean="0"/>
              <a:pPr/>
              <a:t>6</a:t>
            </a:fld>
            <a:endParaRPr lang="en-US" dirty="0"/>
          </a:p>
        </p:txBody>
      </p:sp>
      <p:sp>
        <p:nvSpPr>
          <p:cNvPr id="4" name="標題 3">
            <a:extLst>
              <a:ext uri="{FF2B5EF4-FFF2-40B4-BE49-F238E27FC236}">
                <a16:creationId xmlns:a16="http://schemas.microsoft.com/office/drawing/2014/main" id="{4E7BE0AD-B74D-437D-8AA4-DE03A6B10081}"/>
              </a:ext>
            </a:extLst>
          </p:cNvPr>
          <p:cNvSpPr>
            <a:spLocks noGrp="1"/>
          </p:cNvSpPr>
          <p:nvPr>
            <p:ph type="title"/>
          </p:nvPr>
        </p:nvSpPr>
        <p:spPr/>
        <p:txBody>
          <a:bodyPr/>
          <a:lstStyle/>
          <a:p>
            <a:r>
              <a:rPr lang="en-US" altLang="zh-HK" sz="2400" b="1" dirty="0"/>
              <a:t>How is Path Planning important to Aviation </a:t>
            </a:r>
            <a:r>
              <a:rPr lang="en-US" altLang="zh-TW" sz="2400" b="1" dirty="0"/>
              <a:t>Engineering?</a:t>
            </a:r>
            <a:endParaRPr lang="zh-HK" altLang="en-US" sz="2400" dirty="0"/>
          </a:p>
        </p:txBody>
      </p:sp>
      <p:pic>
        <p:nvPicPr>
          <p:cNvPr id="6" name="Picture 2">
            <a:extLst>
              <a:ext uri="{FF2B5EF4-FFF2-40B4-BE49-F238E27FC236}">
                <a16:creationId xmlns:a16="http://schemas.microsoft.com/office/drawing/2014/main" id="{36E84C59-DD5E-488F-85DF-81640CD79F6A}"/>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2353"/>
          <a:stretch/>
        </p:blipFill>
        <p:spPr bwMode="auto">
          <a:xfrm>
            <a:off x="4570122" y="1414033"/>
            <a:ext cx="4444015" cy="350876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098AC884-0CAE-4FF9-9456-047C356509D4}"/>
              </a:ext>
            </a:extLst>
          </p:cNvPr>
          <p:cNvPicPr>
            <a:picLocks noChangeAspect="1"/>
          </p:cNvPicPr>
          <p:nvPr/>
        </p:nvPicPr>
        <p:blipFill>
          <a:blip r:embed="rId3"/>
          <a:stretch>
            <a:fillRect/>
          </a:stretch>
        </p:blipFill>
        <p:spPr>
          <a:xfrm>
            <a:off x="2238486" y="1676060"/>
            <a:ext cx="2191043" cy="2984708"/>
          </a:xfrm>
          <a:prstGeom prst="rect">
            <a:avLst/>
          </a:prstGeom>
        </p:spPr>
      </p:pic>
      <p:pic>
        <p:nvPicPr>
          <p:cNvPr id="10" name="Picture 9">
            <a:extLst>
              <a:ext uri="{FF2B5EF4-FFF2-40B4-BE49-F238E27FC236}">
                <a16:creationId xmlns:a16="http://schemas.microsoft.com/office/drawing/2014/main" id="{1DBC5531-5540-45B3-B540-9BE7F67144E3}"/>
              </a:ext>
            </a:extLst>
          </p:cNvPr>
          <p:cNvPicPr>
            <a:picLocks noChangeAspect="1"/>
          </p:cNvPicPr>
          <p:nvPr/>
        </p:nvPicPr>
        <p:blipFill rotWithShape="1">
          <a:blip r:embed="rId4">
            <a:clrChange>
              <a:clrFrom>
                <a:srgbClr val="FFFFFF"/>
              </a:clrFrom>
              <a:clrTo>
                <a:srgbClr val="FFFFFF">
                  <a:alpha val="0"/>
                </a:srgbClr>
              </a:clrTo>
            </a:clrChange>
          </a:blip>
          <a:srcRect l="4018" t="1457" r="5525" b="2176"/>
          <a:stretch/>
        </p:blipFill>
        <p:spPr>
          <a:xfrm>
            <a:off x="171411" y="1730259"/>
            <a:ext cx="2041225" cy="2387099"/>
          </a:xfrm>
          <a:prstGeom prst="rect">
            <a:avLst/>
          </a:prstGeom>
        </p:spPr>
      </p:pic>
      <p:pic>
        <p:nvPicPr>
          <p:cNvPr id="12" name="Content Placeholder 5">
            <a:extLst>
              <a:ext uri="{FF2B5EF4-FFF2-40B4-BE49-F238E27FC236}">
                <a16:creationId xmlns:a16="http://schemas.microsoft.com/office/drawing/2014/main" id="{12837380-9871-4503-A02A-EA803E76AFBC}"/>
              </a:ext>
            </a:extLst>
          </p:cNvPr>
          <p:cNvPicPr>
            <a:picLocks noChangeAspect="1"/>
          </p:cNvPicPr>
          <p:nvPr/>
        </p:nvPicPr>
        <p:blipFill>
          <a:blip r:embed="rId5"/>
          <a:stretch>
            <a:fillRect/>
          </a:stretch>
        </p:blipFill>
        <p:spPr>
          <a:xfrm>
            <a:off x="171411" y="4231115"/>
            <a:ext cx="2434629" cy="859305"/>
          </a:xfrm>
          <a:prstGeom prst="rect">
            <a:avLst/>
          </a:prstGeom>
        </p:spPr>
      </p:pic>
      <p:sp>
        <p:nvSpPr>
          <p:cNvPr id="14" name="文字方塊 13">
            <a:extLst>
              <a:ext uri="{FF2B5EF4-FFF2-40B4-BE49-F238E27FC236}">
                <a16:creationId xmlns:a16="http://schemas.microsoft.com/office/drawing/2014/main" id="{B0B60B11-5150-42EF-B7EC-E6256EF21E4B}"/>
              </a:ext>
            </a:extLst>
          </p:cNvPr>
          <p:cNvSpPr txBox="1"/>
          <p:nvPr/>
        </p:nvSpPr>
        <p:spPr>
          <a:xfrm>
            <a:off x="2747017" y="4760580"/>
            <a:ext cx="4095993" cy="369332"/>
          </a:xfrm>
          <a:prstGeom prst="rect">
            <a:avLst/>
          </a:prstGeom>
          <a:solidFill>
            <a:schemeClr val="bg1"/>
          </a:solidFill>
        </p:spPr>
        <p:txBody>
          <a:bodyPr wrap="none" rtlCol="0">
            <a:spAutoFit/>
          </a:bodyPr>
          <a:lstStyle/>
          <a:p>
            <a:r>
              <a:rPr lang="en-US" altLang="zh-HK" dirty="0">
                <a:latin typeface="Arial" panose="020B0604020202020204" pitchFamily="34" charset="0"/>
                <a:cs typeface="Arial" panose="020B0604020202020204" pitchFamily="34" charset="0"/>
              </a:rPr>
              <a:t>Objective: Safe and Best Sight Seeing</a:t>
            </a:r>
            <a:endParaRPr lang="zh-HK"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97208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1E372912-B906-49AA-A06A-F498DD62CC5E}"/>
              </a:ext>
            </a:extLst>
          </p:cNvPr>
          <p:cNvSpPr>
            <a:spLocks noGrp="1"/>
          </p:cNvSpPr>
          <p:nvPr>
            <p:ph idx="1"/>
          </p:nvPr>
        </p:nvSpPr>
        <p:spPr>
          <a:xfrm>
            <a:off x="266700" y="1026142"/>
            <a:ext cx="8606844" cy="3784117"/>
          </a:xfrm>
        </p:spPr>
        <p:txBody>
          <a:bodyPr>
            <a:normAutofit/>
          </a:bodyPr>
          <a:lstStyle/>
          <a:p>
            <a:r>
              <a:rPr lang="en-US" altLang="zh-HK" sz="2000" dirty="0">
                <a:latin typeface="Arial" panose="020B0604020202020204" pitchFamily="34" charset="0"/>
                <a:cs typeface="Arial" panose="020B0604020202020204" pitchFamily="34" charset="0"/>
              </a:rPr>
              <a:t>For ATC near airports, collaborative path planning is required to make the best use of the crowded airspace</a:t>
            </a:r>
            <a:endParaRPr lang="zh-HK" altLang="en-US" sz="2000" dirty="0"/>
          </a:p>
        </p:txBody>
      </p:sp>
      <p:sp>
        <p:nvSpPr>
          <p:cNvPr id="3" name="投影片編號版面配置區 2">
            <a:extLst>
              <a:ext uri="{FF2B5EF4-FFF2-40B4-BE49-F238E27FC236}">
                <a16:creationId xmlns:a16="http://schemas.microsoft.com/office/drawing/2014/main" id="{20011932-A07E-45BB-AC67-97F747F9DBA0}"/>
              </a:ext>
            </a:extLst>
          </p:cNvPr>
          <p:cNvSpPr>
            <a:spLocks noGrp="1"/>
          </p:cNvSpPr>
          <p:nvPr>
            <p:ph type="sldNum" sz="quarter" idx="12"/>
          </p:nvPr>
        </p:nvSpPr>
        <p:spPr/>
        <p:txBody>
          <a:bodyPr/>
          <a:lstStyle/>
          <a:p>
            <a:fld id="{2B7B873C-A46E-4878-A014-BF36A57BE664}" type="slidenum">
              <a:rPr lang="en-US" smtClean="0"/>
              <a:pPr/>
              <a:t>7</a:t>
            </a:fld>
            <a:endParaRPr lang="en-US" dirty="0"/>
          </a:p>
        </p:txBody>
      </p:sp>
      <p:sp>
        <p:nvSpPr>
          <p:cNvPr id="4" name="標題 3">
            <a:extLst>
              <a:ext uri="{FF2B5EF4-FFF2-40B4-BE49-F238E27FC236}">
                <a16:creationId xmlns:a16="http://schemas.microsoft.com/office/drawing/2014/main" id="{4E7BE0AD-B74D-437D-8AA4-DE03A6B10081}"/>
              </a:ext>
            </a:extLst>
          </p:cNvPr>
          <p:cNvSpPr>
            <a:spLocks noGrp="1"/>
          </p:cNvSpPr>
          <p:nvPr>
            <p:ph type="title"/>
          </p:nvPr>
        </p:nvSpPr>
        <p:spPr/>
        <p:txBody>
          <a:bodyPr/>
          <a:lstStyle/>
          <a:p>
            <a:r>
              <a:rPr lang="en-US" altLang="zh-HK" sz="2400" b="1" dirty="0"/>
              <a:t>How is Path Planning important to Aviation </a:t>
            </a:r>
            <a:r>
              <a:rPr lang="en-US" altLang="zh-TW" sz="2400" b="1" dirty="0"/>
              <a:t>Engineering?</a:t>
            </a:r>
            <a:endParaRPr lang="zh-HK" altLang="en-US" sz="2400" dirty="0"/>
          </a:p>
        </p:txBody>
      </p:sp>
      <p:pic>
        <p:nvPicPr>
          <p:cNvPr id="7" name="內容版面配置區 4">
            <a:extLst>
              <a:ext uri="{FF2B5EF4-FFF2-40B4-BE49-F238E27FC236}">
                <a16:creationId xmlns:a16="http://schemas.microsoft.com/office/drawing/2014/main" id="{E1D35A0A-0A5F-4C6B-A11B-96B7393CC3F7}"/>
              </a:ext>
            </a:extLst>
          </p:cNvPr>
          <p:cNvPicPr>
            <a:picLocks/>
          </p:cNvPicPr>
          <p:nvPr/>
        </p:nvPicPr>
        <p:blipFill rotWithShape="1">
          <a:blip r:embed="rId2" cstate="print">
            <a:extLst>
              <a:ext uri="{28A0092B-C50C-407E-A947-70E740481C1C}">
                <a14:useLocalDpi xmlns:a14="http://schemas.microsoft.com/office/drawing/2010/main" val="0"/>
              </a:ext>
            </a:extLst>
          </a:blip>
          <a:srcRect l="70292" t="11632" r="822" b="4121"/>
          <a:stretch/>
        </p:blipFill>
        <p:spPr bwMode="auto">
          <a:xfrm>
            <a:off x="5036820" y="1540863"/>
            <a:ext cx="3356353" cy="3091216"/>
          </a:xfrm>
          <a:prstGeom prst="rect">
            <a:avLst/>
          </a:prstGeom>
          <a:noFill/>
          <a:ln>
            <a:noFill/>
          </a:ln>
          <a:extLst>
            <a:ext uri="{53640926-AAD7-44D8-BBD7-CCE9431645EC}">
              <a14:shadowObscured xmlns:a14="http://schemas.microsoft.com/office/drawing/2010/main"/>
            </a:ext>
          </a:extLst>
        </p:spPr>
      </p:pic>
      <p:pic>
        <p:nvPicPr>
          <p:cNvPr id="8" name="图片 8">
            <a:extLst>
              <a:ext uri="{FF2B5EF4-FFF2-40B4-BE49-F238E27FC236}">
                <a16:creationId xmlns:a16="http://schemas.microsoft.com/office/drawing/2014/main" id="{44C7F0BF-9DFE-40CD-A626-094BDE4FB82E}"/>
              </a:ext>
            </a:extLst>
          </p:cNvPr>
          <p:cNvPicPr/>
          <p:nvPr/>
        </p:nvPicPr>
        <p:blipFill>
          <a:blip r:embed="rId3" cstate="print">
            <a:extLst>
              <a:ext uri="{28A0092B-C50C-407E-A947-70E740481C1C}">
                <a14:useLocalDpi xmlns:a14="http://schemas.microsoft.com/office/drawing/2010/main" val="0"/>
              </a:ext>
            </a:extLst>
          </a:blip>
          <a:srcRect l="15955" t="27230" r="17251" b="727"/>
          <a:stretch>
            <a:fillRect/>
          </a:stretch>
        </p:blipFill>
        <p:spPr>
          <a:xfrm>
            <a:off x="340147" y="1855690"/>
            <a:ext cx="4101912" cy="2488809"/>
          </a:xfrm>
          <a:prstGeom prst="rect">
            <a:avLst/>
          </a:prstGeom>
          <a:ln>
            <a:noFill/>
          </a:ln>
        </p:spPr>
      </p:pic>
      <p:sp>
        <p:nvSpPr>
          <p:cNvPr id="9" name="文字方塊 8">
            <a:extLst>
              <a:ext uri="{FF2B5EF4-FFF2-40B4-BE49-F238E27FC236}">
                <a16:creationId xmlns:a16="http://schemas.microsoft.com/office/drawing/2014/main" id="{5453FC2E-DED1-4861-99B2-90EE0728714A}"/>
              </a:ext>
            </a:extLst>
          </p:cNvPr>
          <p:cNvSpPr txBox="1"/>
          <p:nvPr/>
        </p:nvSpPr>
        <p:spPr>
          <a:xfrm>
            <a:off x="839733" y="4440927"/>
            <a:ext cx="3365024" cy="369332"/>
          </a:xfrm>
          <a:prstGeom prst="rect">
            <a:avLst/>
          </a:prstGeom>
          <a:noFill/>
        </p:spPr>
        <p:txBody>
          <a:bodyPr wrap="none" rtlCol="0">
            <a:spAutoFit/>
          </a:bodyPr>
          <a:lstStyle/>
          <a:p>
            <a:r>
              <a:rPr lang="en-US" altLang="zh-HK" dirty="0">
                <a:latin typeface="Arial" panose="020B0604020202020204" pitchFamily="34" charset="0"/>
                <a:cs typeface="Arial" panose="020B0604020202020204" pitchFamily="34" charset="0"/>
              </a:rPr>
              <a:t>Objective: Safe and least delay</a:t>
            </a:r>
            <a:endParaRPr lang="zh-HK"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16452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1E372912-B906-49AA-A06A-F498DD62CC5E}"/>
              </a:ext>
            </a:extLst>
          </p:cNvPr>
          <p:cNvSpPr>
            <a:spLocks noGrp="1"/>
          </p:cNvSpPr>
          <p:nvPr>
            <p:ph idx="1"/>
          </p:nvPr>
        </p:nvSpPr>
        <p:spPr>
          <a:xfrm>
            <a:off x="266700" y="1026142"/>
            <a:ext cx="8606844" cy="3784117"/>
          </a:xfrm>
        </p:spPr>
        <p:txBody>
          <a:bodyPr>
            <a:normAutofit/>
          </a:bodyPr>
          <a:lstStyle/>
          <a:p>
            <a:r>
              <a:rPr lang="en-US" altLang="zh-HK" sz="2000" dirty="0"/>
              <a:t>Commercial pilot follow the path  that plan based on different cost index designed by airlines.</a:t>
            </a:r>
            <a:endParaRPr lang="zh-HK" altLang="en-US" sz="2000" dirty="0"/>
          </a:p>
          <a:p>
            <a:endParaRPr lang="zh-HK" altLang="en-US" sz="2000" dirty="0"/>
          </a:p>
        </p:txBody>
      </p:sp>
      <p:sp>
        <p:nvSpPr>
          <p:cNvPr id="3" name="投影片編號版面配置區 2">
            <a:extLst>
              <a:ext uri="{FF2B5EF4-FFF2-40B4-BE49-F238E27FC236}">
                <a16:creationId xmlns:a16="http://schemas.microsoft.com/office/drawing/2014/main" id="{20011932-A07E-45BB-AC67-97F747F9DBA0}"/>
              </a:ext>
            </a:extLst>
          </p:cNvPr>
          <p:cNvSpPr>
            <a:spLocks noGrp="1"/>
          </p:cNvSpPr>
          <p:nvPr>
            <p:ph type="sldNum" sz="quarter" idx="12"/>
          </p:nvPr>
        </p:nvSpPr>
        <p:spPr/>
        <p:txBody>
          <a:bodyPr/>
          <a:lstStyle/>
          <a:p>
            <a:fld id="{2B7B873C-A46E-4878-A014-BF36A57BE664}" type="slidenum">
              <a:rPr lang="en-US" smtClean="0"/>
              <a:pPr/>
              <a:t>8</a:t>
            </a:fld>
            <a:endParaRPr lang="en-US" dirty="0"/>
          </a:p>
        </p:txBody>
      </p:sp>
      <p:sp>
        <p:nvSpPr>
          <p:cNvPr id="4" name="標題 3">
            <a:extLst>
              <a:ext uri="{FF2B5EF4-FFF2-40B4-BE49-F238E27FC236}">
                <a16:creationId xmlns:a16="http://schemas.microsoft.com/office/drawing/2014/main" id="{4E7BE0AD-B74D-437D-8AA4-DE03A6B10081}"/>
              </a:ext>
            </a:extLst>
          </p:cNvPr>
          <p:cNvSpPr>
            <a:spLocks noGrp="1"/>
          </p:cNvSpPr>
          <p:nvPr>
            <p:ph type="title"/>
          </p:nvPr>
        </p:nvSpPr>
        <p:spPr/>
        <p:txBody>
          <a:bodyPr/>
          <a:lstStyle/>
          <a:p>
            <a:r>
              <a:rPr lang="en-US" altLang="zh-HK" sz="2400" b="1" dirty="0"/>
              <a:t>How is Path Planning important to Aviation </a:t>
            </a:r>
            <a:r>
              <a:rPr lang="en-US" altLang="zh-TW" sz="2400" b="1" dirty="0"/>
              <a:t>Engineering?</a:t>
            </a:r>
            <a:endParaRPr lang="zh-HK" altLang="en-US" sz="2400" dirty="0"/>
          </a:p>
        </p:txBody>
      </p:sp>
      <p:sp>
        <p:nvSpPr>
          <p:cNvPr id="9" name="文字方塊 8">
            <a:extLst>
              <a:ext uri="{FF2B5EF4-FFF2-40B4-BE49-F238E27FC236}">
                <a16:creationId xmlns:a16="http://schemas.microsoft.com/office/drawing/2014/main" id="{1D090DDB-3F41-4BF2-9B70-FE7A64CC7527}"/>
              </a:ext>
            </a:extLst>
          </p:cNvPr>
          <p:cNvSpPr txBox="1"/>
          <p:nvPr/>
        </p:nvSpPr>
        <p:spPr>
          <a:xfrm>
            <a:off x="1618643" y="4848773"/>
            <a:ext cx="4270817" cy="307777"/>
          </a:xfrm>
          <a:prstGeom prst="rect">
            <a:avLst/>
          </a:prstGeom>
          <a:noFill/>
        </p:spPr>
        <p:txBody>
          <a:bodyPr wrap="square">
            <a:spAutoFit/>
          </a:bodyPr>
          <a:lstStyle/>
          <a:p>
            <a:r>
              <a:rPr lang="en-US" altLang="zh-HK" sz="1400" dirty="0">
                <a:latin typeface="Times New Roman" panose="02020603050405020304" pitchFamily="18" charset="0"/>
                <a:cs typeface="Times New Roman" panose="02020603050405020304" pitchFamily="18" charset="0"/>
                <a:hlinkClick r:id="rId2"/>
              </a:rPr>
              <a:t>https://ansperformance.eu/library/airbus-cost-index.pdf</a:t>
            </a:r>
            <a:endParaRPr lang="zh-HK" altLang="en-US" sz="1400" dirty="0">
              <a:latin typeface="Times New Roman" panose="02020603050405020304" pitchFamily="18" charset="0"/>
              <a:cs typeface="Times New Roman" panose="02020603050405020304" pitchFamily="18" charset="0"/>
            </a:endParaRPr>
          </a:p>
        </p:txBody>
      </p:sp>
      <p:pic>
        <p:nvPicPr>
          <p:cNvPr id="10" name="圖片 9">
            <a:extLst>
              <a:ext uri="{FF2B5EF4-FFF2-40B4-BE49-F238E27FC236}">
                <a16:creationId xmlns:a16="http://schemas.microsoft.com/office/drawing/2014/main" id="{F5798526-389E-45BF-8D25-8955F7E63285}"/>
              </a:ext>
            </a:extLst>
          </p:cNvPr>
          <p:cNvPicPr>
            <a:picLocks noChangeAspect="1"/>
          </p:cNvPicPr>
          <p:nvPr/>
        </p:nvPicPr>
        <p:blipFill rotWithShape="1">
          <a:blip r:embed="rId3"/>
          <a:srcRect l="34166" t="27595" r="29931" b="17496"/>
          <a:stretch/>
        </p:blipFill>
        <p:spPr>
          <a:xfrm>
            <a:off x="266700" y="1669551"/>
            <a:ext cx="3984300" cy="3237136"/>
          </a:xfrm>
          <a:prstGeom prst="rect">
            <a:avLst/>
          </a:prstGeom>
        </p:spPr>
      </p:pic>
      <p:sp>
        <p:nvSpPr>
          <p:cNvPr id="11" name="文字方塊 10">
            <a:extLst>
              <a:ext uri="{FF2B5EF4-FFF2-40B4-BE49-F238E27FC236}">
                <a16:creationId xmlns:a16="http://schemas.microsoft.com/office/drawing/2014/main" id="{96639756-653C-4350-8677-C3B4926E6B74}"/>
              </a:ext>
            </a:extLst>
          </p:cNvPr>
          <p:cNvSpPr txBox="1"/>
          <p:nvPr/>
        </p:nvSpPr>
        <p:spPr>
          <a:xfrm>
            <a:off x="2873450" y="2590370"/>
            <a:ext cx="1377550" cy="246221"/>
          </a:xfrm>
          <a:prstGeom prst="rect">
            <a:avLst/>
          </a:prstGeom>
          <a:solidFill>
            <a:schemeClr val="bg1"/>
          </a:solidFill>
        </p:spPr>
        <p:txBody>
          <a:bodyPr wrap="square" rtlCol="0">
            <a:spAutoFit/>
          </a:bodyPr>
          <a:lstStyle/>
          <a:p>
            <a:r>
              <a:rPr lang="en-US" altLang="zh-HK" sz="1000" dirty="0"/>
              <a:t>Flight deck crew 7.4 %</a:t>
            </a:r>
            <a:endParaRPr lang="zh-HK" altLang="en-US" sz="1000" dirty="0"/>
          </a:p>
        </p:txBody>
      </p:sp>
      <p:sp>
        <p:nvSpPr>
          <p:cNvPr id="13" name="文字方塊 12">
            <a:extLst>
              <a:ext uri="{FF2B5EF4-FFF2-40B4-BE49-F238E27FC236}">
                <a16:creationId xmlns:a16="http://schemas.microsoft.com/office/drawing/2014/main" id="{6E35E1B2-EB54-4726-9E41-70FE1DED4B30}"/>
              </a:ext>
            </a:extLst>
          </p:cNvPr>
          <p:cNvSpPr txBox="1"/>
          <p:nvPr/>
        </p:nvSpPr>
        <p:spPr>
          <a:xfrm>
            <a:off x="3093619" y="3189536"/>
            <a:ext cx="1065213" cy="400110"/>
          </a:xfrm>
          <a:prstGeom prst="rect">
            <a:avLst/>
          </a:prstGeom>
          <a:solidFill>
            <a:schemeClr val="bg1"/>
          </a:solidFill>
        </p:spPr>
        <p:txBody>
          <a:bodyPr wrap="square" rtlCol="0">
            <a:spAutoFit/>
          </a:bodyPr>
          <a:lstStyle/>
          <a:p>
            <a:r>
              <a:rPr lang="en-US" altLang="zh-HK" sz="1000" dirty="0">
                <a:solidFill>
                  <a:srgbClr val="FF0000"/>
                </a:solidFill>
              </a:rPr>
              <a:t>Fuel and Oil 11.3%</a:t>
            </a:r>
            <a:endParaRPr lang="zh-HK" altLang="en-US" sz="1000" dirty="0">
              <a:solidFill>
                <a:srgbClr val="FF0000"/>
              </a:solidFill>
            </a:endParaRPr>
          </a:p>
        </p:txBody>
      </p:sp>
      <p:sp>
        <p:nvSpPr>
          <p:cNvPr id="15" name="文字方塊 14">
            <a:extLst>
              <a:ext uri="{FF2B5EF4-FFF2-40B4-BE49-F238E27FC236}">
                <a16:creationId xmlns:a16="http://schemas.microsoft.com/office/drawing/2014/main" id="{45EF7DE6-B88C-4750-A095-996727BE1387}"/>
              </a:ext>
            </a:extLst>
          </p:cNvPr>
          <p:cNvSpPr txBox="1"/>
          <p:nvPr/>
        </p:nvSpPr>
        <p:spPr>
          <a:xfrm>
            <a:off x="2851065" y="3980261"/>
            <a:ext cx="1270359" cy="246221"/>
          </a:xfrm>
          <a:prstGeom prst="rect">
            <a:avLst/>
          </a:prstGeom>
          <a:solidFill>
            <a:schemeClr val="bg1"/>
          </a:solidFill>
        </p:spPr>
        <p:txBody>
          <a:bodyPr wrap="square" rtlCol="0">
            <a:spAutoFit/>
          </a:bodyPr>
          <a:lstStyle/>
          <a:p>
            <a:r>
              <a:rPr lang="en-US" altLang="zh-HK" sz="1000" dirty="0">
                <a:solidFill>
                  <a:srgbClr val="FF0000"/>
                </a:solidFill>
              </a:rPr>
              <a:t>Maintenance 9.1%</a:t>
            </a:r>
            <a:endParaRPr lang="zh-HK" altLang="en-US" sz="1000" dirty="0">
              <a:solidFill>
                <a:srgbClr val="FF0000"/>
              </a:solidFill>
            </a:endParaRPr>
          </a:p>
        </p:txBody>
      </p:sp>
      <p:sp>
        <p:nvSpPr>
          <p:cNvPr id="17" name="文字方塊 16">
            <a:extLst>
              <a:ext uri="{FF2B5EF4-FFF2-40B4-BE49-F238E27FC236}">
                <a16:creationId xmlns:a16="http://schemas.microsoft.com/office/drawing/2014/main" id="{B5559896-3BEC-4A91-A5FE-CAA9D279153E}"/>
              </a:ext>
            </a:extLst>
          </p:cNvPr>
          <p:cNvSpPr txBox="1"/>
          <p:nvPr/>
        </p:nvSpPr>
        <p:spPr>
          <a:xfrm>
            <a:off x="1301683" y="4403496"/>
            <a:ext cx="590261" cy="553998"/>
          </a:xfrm>
          <a:prstGeom prst="rect">
            <a:avLst/>
          </a:prstGeom>
          <a:solidFill>
            <a:schemeClr val="bg1"/>
          </a:solidFill>
        </p:spPr>
        <p:txBody>
          <a:bodyPr wrap="square" rtlCol="0">
            <a:spAutoFit/>
          </a:bodyPr>
          <a:lstStyle/>
          <a:p>
            <a:r>
              <a:rPr lang="en-US" altLang="zh-HK" sz="1000" dirty="0"/>
              <a:t>Landing change 5.1%</a:t>
            </a:r>
            <a:endParaRPr lang="zh-HK" altLang="en-US" sz="1000" dirty="0"/>
          </a:p>
        </p:txBody>
      </p:sp>
      <p:sp>
        <p:nvSpPr>
          <p:cNvPr id="19" name="文字方塊 18">
            <a:extLst>
              <a:ext uri="{FF2B5EF4-FFF2-40B4-BE49-F238E27FC236}">
                <a16:creationId xmlns:a16="http://schemas.microsoft.com/office/drawing/2014/main" id="{1731F325-3A36-4806-B9FD-F7160DBE9A21}"/>
              </a:ext>
            </a:extLst>
          </p:cNvPr>
          <p:cNvSpPr txBox="1"/>
          <p:nvPr/>
        </p:nvSpPr>
        <p:spPr>
          <a:xfrm>
            <a:off x="692599" y="4211093"/>
            <a:ext cx="700042" cy="553998"/>
          </a:xfrm>
          <a:prstGeom prst="rect">
            <a:avLst/>
          </a:prstGeom>
          <a:solidFill>
            <a:schemeClr val="bg1"/>
          </a:solidFill>
        </p:spPr>
        <p:txBody>
          <a:bodyPr wrap="square" rtlCol="0">
            <a:spAutoFit/>
          </a:bodyPr>
          <a:lstStyle/>
          <a:p>
            <a:r>
              <a:rPr lang="en-US" altLang="zh-HK" sz="1000" dirty="0" err="1"/>
              <a:t>En</a:t>
            </a:r>
            <a:r>
              <a:rPr lang="en-US" altLang="zh-HK" sz="1000" dirty="0"/>
              <a:t>-route change 3.9%</a:t>
            </a:r>
            <a:endParaRPr lang="zh-HK" altLang="en-US" sz="1000" dirty="0"/>
          </a:p>
        </p:txBody>
      </p:sp>
      <p:sp>
        <p:nvSpPr>
          <p:cNvPr id="26" name="文字方塊 25">
            <a:extLst>
              <a:ext uri="{FF2B5EF4-FFF2-40B4-BE49-F238E27FC236}">
                <a16:creationId xmlns:a16="http://schemas.microsoft.com/office/drawing/2014/main" id="{1CD80E86-0FC7-4856-A1F9-0E64C7CB2EA7}"/>
              </a:ext>
            </a:extLst>
          </p:cNvPr>
          <p:cNvSpPr txBox="1"/>
          <p:nvPr/>
        </p:nvSpPr>
        <p:spPr>
          <a:xfrm>
            <a:off x="165586" y="3058392"/>
            <a:ext cx="808632" cy="553998"/>
          </a:xfrm>
          <a:prstGeom prst="rect">
            <a:avLst/>
          </a:prstGeom>
          <a:solidFill>
            <a:schemeClr val="bg1"/>
          </a:solidFill>
        </p:spPr>
        <p:txBody>
          <a:bodyPr wrap="square" rtlCol="0">
            <a:spAutoFit/>
          </a:bodyPr>
          <a:lstStyle/>
          <a:p>
            <a:r>
              <a:rPr lang="en-US" altLang="zh-HK" sz="1000" dirty="0"/>
              <a:t>Cabin Attendant 7.2%</a:t>
            </a:r>
            <a:endParaRPr lang="zh-HK" altLang="en-US" sz="1000" dirty="0"/>
          </a:p>
        </p:txBody>
      </p:sp>
      <p:pic>
        <p:nvPicPr>
          <p:cNvPr id="28" name="內容版面配置區 4">
            <a:extLst>
              <a:ext uri="{FF2B5EF4-FFF2-40B4-BE49-F238E27FC236}">
                <a16:creationId xmlns:a16="http://schemas.microsoft.com/office/drawing/2014/main" id="{1A165958-A080-4E01-8016-11DB7E73E051}"/>
              </a:ext>
            </a:extLst>
          </p:cNvPr>
          <p:cNvPicPr>
            <a:picLocks noChangeAspect="1"/>
          </p:cNvPicPr>
          <p:nvPr/>
        </p:nvPicPr>
        <p:blipFill rotWithShape="1">
          <a:blip r:embed="rId4"/>
          <a:srcRect l="13683" t="28996" r="16225" b="2287"/>
          <a:stretch/>
        </p:blipFill>
        <p:spPr>
          <a:xfrm>
            <a:off x="4352114" y="2032695"/>
            <a:ext cx="4752120" cy="2523547"/>
          </a:xfrm>
          <a:prstGeom prst="rect">
            <a:avLst/>
          </a:prstGeom>
        </p:spPr>
      </p:pic>
      <p:sp>
        <p:nvSpPr>
          <p:cNvPr id="30" name="文字方塊 29">
            <a:extLst>
              <a:ext uri="{FF2B5EF4-FFF2-40B4-BE49-F238E27FC236}">
                <a16:creationId xmlns:a16="http://schemas.microsoft.com/office/drawing/2014/main" id="{A647B211-3DA7-4198-952E-05512D2896FA}"/>
              </a:ext>
            </a:extLst>
          </p:cNvPr>
          <p:cNvSpPr txBox="1"/>
          <p:nvPr/>
        </p:nvSpPr>
        <p:spPr>
          <a:xfrm>
            <a:off x="4048279" y="1419688"/>
            <a:ext cx="3749744" cy="369332"/>
          </a:xfrm>
          <a:prstGeom prst="rect">
            <a:avLst/>
          </a:prstGeom>
          <a:solidFill>
            <a:schemeClr val="bg1"/>
          </a:solidFill>
        </p:spPr>
        <p:txBody>
          <a:bodyPr wrap="none" rtlCol="0">
            <a:spAutoFit/>
          </a:bodyPr>
          <a:lstStyle/>
          <a:p>
            <a:r>
              <a:rPr lang="en-US" altLang="zh-HK" dirty="0">
                <a:latin typeface="Arial" panose="020B0604020202020204" pitchFamily="34" charset="0"/>
                <a:cs typeface="Arial" panose="020B0604020202020204" pitchFamily="34" charset="0"/>
              </a:rPr>
              <a:t>Objective: Safe and Minimum Cost</a:t>
            </a:r>
            <a:endParaRPr lang="zh-HK" alt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5531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42900" t="11633" r="24016" b="124"/>
          <a:stretch/>
        </p:blipFill>
        <p:spPr>
          <a:xfrm>
            <a:off x="560354" y="1026142"/>
            <a:ext cx="2723745" cy="3935156"/>
          </a:xfrm>
          <a:prstGeom prst="rect">
            <a:avLst/>
          </a:prstGeom>
        </p:spPr>
      </p:pic>
      <p:sp>
        <p:nvSpPr>
          <p:cNvPr id="3" name="Slide Number Placeholder 2"/>
          <p:cNvSpPr>
            <a:spLocks noGrp="1"/>
          </p:cNvSpPr>
          <p:nvPr>
            <p:ph type="sldNum" sz="quarter" idx="12"/>
          </p:nvPr>
        </p:nvSpPr>
        <p:spPr/>
        <p:txBody>
          <a:bodyPr/>
          <a:lstStyle/>
          <a:p>
            <a:fld id="{2B7B873C-A46E-4878-A014-BF36A57BE664}" type="slidenum">
              <a:rPr lang="en-US" smtClean="0"/>
              <a:pPr/>
              <a:t>9</a:t>
            </a:fld>
            <a:endParaRPr lang="en-US" dirty="0"/>
          </a:p>
        </p:txBody>
      </p:sp>
      <p:sp>
        <p:nvSpPr>
          <p:cNvPr id="4" name="Title 3"/>
          <p:cNvSpPr>
            <a:spLocks noGrp="1"/>
          </p:cNvSpPr>
          <p:nvPr>
            <p:ph type="title"/>
          </p:nvPr>
        </p:nvSpPr>
        <p:spPr/>
        <p:txBody>
          <a:bodyPr/>
          <a:lstStyle/>
          <a:p>
            <a:r>
              <a:rPr lang="en-US" dirty="0" smtClean="0"/>
              <a:t>Cost-Index Published by Aircraft Manufacturer</a:t>
            </a:r>
            <a:endParaRPr lang="en-US" dirty="0"/>
          </a:p>
        </p:txBody>
      </p:sp>
      <p:pic>
        <p:nvPicPr>
          <p:cNvPr id="6" name="Content Placeholder 4"/>
          <p:cNvPicPr>
            <a:picLocks noChangeAspect="1"/>
          </p:cNvPicPr>
          <p:nvPr/>
        </p:nvPicPr>
        <p:blipFill rotWithShape="1">
          <a:blip r:embed="rId3"/>
          <a:srcRect l="41681" t="14055" r="25048" b="6179"/>
          <a:stretch/>
        </p:blipFill>
        <p:spPr>
          <a:xfrm>
            <a:off x="3284099" y="1026142"/>
            <a:ext cx="3093395" cy="4017058"/>
          </a:xfrm>
          <a:prstGeom prst="rect">
            <a:avLst/>
          </a:prstGeom>
        </p:spPr>
      </p:pic>
      <p:sp>
        <p:nvSpPr>
          <p:cNvPr id="7" name="Rectangle 6"/>
          <p:cNvSpPr/>
          <p:nvPr/>
        </p:nvSpPr>
        <p:spPr>
          <a:xfrm>
            <a:off x="6377494" y="1724710"/>
            <a:ext cx="2642681" cy="1200329"/>
          </a:xfrm>
          <a:prstGeom prst="rect">
            <a:avLst/>
          </a:prstGeom>
        </p:spPr>
        <p:txBody>
          <a:bodyPr wrap="square">
            <a:spAutoFit/>
          </a:bodyPr>
          <a:lstStyle/>
          <a:p>
            <a:endParaRPr lang="en-US" dirty="0" smtClean="0">
              <a:hlinkClick r:id="rId4"/>
            </a:endParaRPr>
          </a:p>
          <a:p>
            <a:r>
              <a:rPr lang="en-US" dirty="0" smtClean="0">
                <a:hlinkClick r:id="rId4"/>
              </a:rPr>
              <a:t>https</a:t>
            </a:r>
            <a:r>
              <a:rPr lang="en-US" dirty="0">
                <a:hlinkClick r:id="rId4"/>
              </a:rPr>
              <a:t>://</a:t>
            </a:r>
            <a:r>
              <a:rPr lang="en-US" dirty="0" smtClean="0">
                <a:hlinkClick r:id="rId4"/>
              </a:rPr>
              <a:t>ansperformance.eu/library/airbus-cost-index.pdf</a:t>
            </a:r>
            <a:r>
              <a:rPr lang="en-US" dirty="0" smtClean="0"/>
              <a:t> </a:t>
            </a:r>
            <a:endParaRPr lang="en-US" dirty="0"/>
          </a:p>
        </p:txBody>
      </p:sp>
    </p:spTree>
    <p:extLst>
      <p:ext uri="{BB962C8B-B14F-4D97-AF65-F5344CB8AC3E}">
        <p14:creationId xmlns:p14="http://schemas.microsoft.com/office/powerpoint/2010/main" val="21105183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PolyU PowerPoint Template">
  <a:themeElements>
    <a:clrScheme name="自訂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0563C1"/>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lyU PowerPoint Template.potx" id="{E764C88A-3F4D-4507-BBB9-91228AAE1803}" vid="{F59133E1-B675-43DD-959C-EDA83C074C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PolyU PowerPoint Template.potx</Template>
  <TotalTime>15724</TotalTime>
  <Words>971</Words>
  <Application>Microsoft Office PowerPoint</Application>
  <PresentationFormat>On-screen Show (16:9)</PresentationFormat>
  <Paragraphs>199</Paragraphs>
  <Slides>16</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等线</vt:lpstr>
      <vt:lpstr>PMingLiU</vt:lpstr>
      <vt:lpstr>PMingLiU</vt:lpstr>
      <vt:lpstr>宋体</vt:lpstr>
      <vt:lpstr>Arial</vt:lpstr>
      <vt:lpstr>Book Antiqua</vt:lpstr>
      <vt:lpstr>Calibri</vt:lpstr>
      <vt:lpstr>Cambria Math</vt:lpstr>
      <vt:lpstr>Times New Roman</vt:lpstr>
      <vt:lpstr>PolyU PowerPoint Template</vt:lpstr>
      <vt:lpstr>ENG1003 Freshman Seminar for Engineering AAE Design of Path Planning Algorithm for Aircraft Operation  Week 3: Introduction to Path Planning, Python and GitHub</vt:lpstr>
      <vt:lpstr>Lecturer’s Information</vt:lpstr>
      <vt:lpstr>Li-Ta HSU </vt:lpstr>
      <vt:lpstr>Ground Rules</vt:lpstr>
      <vt:lpstr>What is Path Planning? </vt:lpstr>
      <vt:lpstr>How is Path Planning important to Aviation Engineering?</vt:lpstr>
      <vt:lpstr>How is Path Planning important to Aviation Engineering?</vt:lpstr>
      <vt:lpstr>How is Path Planning important to Aviation Engineering?</vt:lpstr>
      <vt:lpstr>Cost-Index Published by Aircraft Manufacturer</vt:lpstr>
      <vt:lpstr>Aircraft Operation in Flight Control System</vt:lpstr>
      <vt:lpstr>How is the Freshman Project related to the AE programme study? </vt:lpstr>
      <vt:lpstr>Path Planning</vt:lpstr>
      <vt:lpstr>Expected Outcome.  Every Group have different scenarios</vt:lpstr>
      <vt:lpstr>Model of Aircraft to select</vt:lpstr>
      <vt:lpstr>What you are expected to learn?</vt:lpstr>
      <vt:lpstr>In this project, students will be acted 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HSU, LT [AAE]</dc:creator>
  <cp:lastModifiedBy>HSU, LT [AAE]</cp:lastModifiedBy>
  <cp:revision>1875</cp:revision>
  <cp:lastPrinted>2015-04-08T03:06:59Z</cp:lastPrinted>
  <dcterms:created xsi:type="dcterms:W3CDTF">2015-04-02T03:17:25Z</dcterms:created>
  <dcterms:modified xsi:type="dcterms:W3CDTF">2021-08-31T07:38:48Z</dcterms:modified>
</cp:coreProperties>
</file>